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3.xml" ContentType="application/inkml+xml"/>
  <Override PartName="/ppt/ink/ink14.xml" ContentType="application/inkml+xml"/>
  <Override PartName="/ppt/notesSlides/notesSlide7.xml" ContentType="application/vnd.openxmlformats-officedocument.presentationml.notesSlide+xml"/>
  <Override PartName="/ppt/ink/ink15.xml" ContentType="application/inkml+xml"/>
  <Override PartName="/ppt/notesSlides/notesSlide8.xml" ContentType="application/vnd.openxmlformats-officedocument.presentationml.notesSlide+xml"/>
  <Override PartName="/ppt/ink/ink16.xml" ContentType="application/inkml+xml"/>
  <Override PartName="/ppt/notesSlides/notesSlide9.xml" ContentType="application/vnd.openxmlformats-officedocument.presentationml.notesSlide+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65" r:id="rId4"/>
    <p:sldId id="258" r:id="rId5"/>
    <p:sldId id="259" r:id="rId6"/>
    <p:sldId id="260" r:id="rId7"/>
    <p:sldId id="261" r:id="rId8"/>
    <p:sldId id="262" r:id="rId9"/>
    <p:sldId id="263" r:id="rId10"/>
    <p:sldId id="264" r:id="rId11"/>
    <p:sldId id="266" r:id="rId12"/>
  </p:sldIdLst>
  <p:sldSz cx="14630400" cy="8229600"/>
  <p:notesSz cx="8229600" cy="14630400"/>
  <p:embeddedFontLst>
    <p:embeddedFont>
      <p:font typeface="Consolas" panose="020B0609020204030204" pitchFamily="49" charset="0"/>
      <p:regular r:id="rId14"/>
      <p:bold r:id="rId15"/>
      <p:italic r:id="rId16"/>
      <p:boldItalic r:id="rId17"/>
    </p:embeddedFont>
    <p:embeddedFont>
      <p:font typeface="Merriweather" panose="000005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21:13.73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1 184,'14'-1,"0"0,0-2,0 1,0-2,18-6,16-4,557-107,-526 109,0 3,1 3,128 8,-185 1,0 2,-1 1,0 0,41 19,15 4,46 17,-74-26,93 25,-73-30,140 36,65 39,-252-83,-1-2,1 0,44 2,73-6,-71-2,1765-2,-1824 4,0-2,0 1,0-1,-1-1,1 0,0 0,-1-1,0 0,15-7,-5-2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6:05.64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6:15.680"/>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0 425,'18'1,"0"1,26 5,7 2,177 20,152 12,-211-35,1-7,195-26,47-6,1 29,-347 4,-35-1,-1-3,-1 0,58-17,-54 12,1 1,57-5,26 11,-64 2,91-10,9-8,-97 13,0-2,-1-3,80-23,-109 24,1 2,0 1,52-4,80 6,-29 2,-108 0,0-2,0 0,0-2,20-7,-21 5,1 2,-1 1,43-6,36 7,103 10,-202-6,83 10,-78-9,1 1,-1-1,0 1,0 0,0 1,0 0,0-1,0 2,-1-1,9 7,-14-9,1-1,0 1,-1-1,1 1,-1-1,1 1,-1 0,0-1,1 1,-1 0,1-1,-1 1,0 0,0 0,1-1,-1 1,0 0,0 0,0-1,0 1,0 0,0 0,0-1,0 1,0 0,0 0,-1-1,1 1,0 0,0 0,-1 0,-1 1,0 0,1 0,-1 0,0 0,0-1,0 1,0-1,0 0,-1 1,-1 0,-8 3,0-1,0 0,-13 3,-31 1,-1-2,-101-3,112-3,-744-12,578-2,-358-71,288 31,205 44,-130-2,-324 15,472 0,0 2,-70 17,-30 3,38-9,51-6,-73 1,72-10,-212-4,276 2,0 1,1-2,-1 1,0-1,1 0,0 0,-1-1,1 1,-10-7,15 8,0 0,-1 0,1 0,0 0,0-1,0 1,0 0,0 0,0-1,0 1,0-1,0 1,1-1,-1 1,1-1,-1 1,0-4,1 3,1 0,-1-1,0 1,1 0,-1 0,1 0,0 0,-1 0,1 0,0 0,0 0,1 0,-1 0,0 1,1-1,-1 0,3-1,0-1,1 0,-1 1,1 0,0 0,0 0,0 0,0 1,1-1,10-2,56-8,-66 12,451-33,-424 32,324-8,244-15,438-12,-617 57,-107 12,-150-24,-37-4,-112-1,0-1,-1 2,1 0,-1 1,0 1,0 0,18 10,4 2,-4-7,-27-9,0 0,0 0,0 0,-1 1,11 5,-16-8,0 0,1 0,-1 1,0-1,1 0,-1 0,0 1,0-1,1 0,-1 1,0-1,0 0,1 0,-1 1,0-1,0 0,0 1,0-1,0 1,1-1,-1 0,0 1,0-1,0 0,0 1,0-1,0 1,0-1,0 0,0 1,-1-1,1 0,0 1,-12 10,-21 3,33-14,-20 6,-1-1,1 0,-1-2,-26 1,-88-4,73-1,-615-1,648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2:11.623"/>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1 550,'113'0,"341"-6,-310-2,163-32,-142 9,-1-8,203-78,-363 116,267-93,-233 84,1 1,0 3,0 1,1 2,47 2,382 8,-426-7,-12 2,0 2,1 1,-2 2,1 0,42 18,44 10,68 21,-56-32,-42-6,69 17,-92-19,82 10,-127-23,76 6,0-3,101-9,-48 1,-69 3,95-3,-149-1,-1-2,1 0,31-13,-26 9,37-8,-47 12,-26 4,-39 1,33 1,-80-2,-76 4,95 12,54-11,0 0,-22 2,-67-3,57-3,-77 10,89-4,0 2,1 2,-57 21,75-24,-1-1,0-1,0-1,-1-1,1-1,-39-1,26 0,-63 8,-20 16,-73 13,-338 3,-6-37,308-5,273 14,127 18,0-8,299 2,499-27,-632 2,-313 0,-1 2,0 0,0 1,0 2,0 1,43 15,-50-15,0-1,0 0,1-2,0-1,0 0,32-2,-188 18,-655-6,337-45,4-28,421 57,-75-12,2-4,0-5,-126-48,144 45,55 20,2-2,-43-19,54 22,0 2,-1 0,0 0,1 2,-1 0,-1 1,1 1,-34 1,-28-3,-724-20,621 24,173-1,6-1,-1 1,0 0,1 0,-1 0,0 0,0 1,1-1,-1 1,0 0,1 0,-1 0,1 1,-1-1,-4 4,8-5,0 0,-1 1,1-1,0 0,0 0,0 1,0-1,0 0,0 1,0-1,0 0,0 1,0-1,0 0,0 0,0 1,1-1,-1 0,0 1,0-1,0 0,0 0,0 1,0-1,1 0,-1 0,0 0,0 1,0-1,1 0,-1 0,0 0,0 1,1-1,-1 0,0 0,0 0,1 0,12 7,-11-6,45 17,1-1,1-3,0-1,1-3,79 6,260-8,-268-10,719-19,3 8,-624 14,-191-3,1 0,29-8,33-3,410 8,-275 7,-138-2,-87 0,0 0,0 0,0-1,0 1,0 0,0 1,0-1,0 0,-1 0,1 0,0 0,0 1,0-1,0 1,0-1,0 0,-1 1,1-1,1 2,-2-2,0 1,0-1,0 1,0-1,0 1,0-1,0 1,-1-1,1 0,0 1,0-1,0 1,-1-1,1 1,0-1,0 0,-1 1,1-1,0 1,-1-1,1 0,0 0,-1 1,1-1,-1 1,-4 2,0 1,0-1,0 0,0-1,-7 3,-15 3,-1-2,0-1,0-2,-38 1,1 1,-399 67,324-51,-228 5,-85 0,301-12,-77 3,198-18,-1-2,-61-12,-110-12,111 10,-227-37,-381-29,483 67,207 14,1 1,0-1,0-1,0 0,0 0,1 0,-1-1,1-1,0 1,0-1,1-1,-14-11,16 13,1-1,-1 1,1-1,0 0,1-1,-1 1,1-1,0 1,0-1,0 0,1 0,0 0,1 0,-1-1,1 1,0 0,0-1,1 1,0-8,1 11,-1 1,0-1,1 1,0 0,-1-1,1 1,0 0,0 0,0 0,1-1,-1 1,0 0,1 1,-1-1,1 0,0 0,3-2,-1 1,0 1,0 0,0 0,0 1,0-1,0 1,1-1,-1 2,6-2,8 1,0 0,1 2,31 4,-38-4,42 5,23 1,0 4,-1 3,99 31,-92-17,162 64,-197-69,46 29,-72-40,0-1,0-1,1-1,0-1,1-1,0-1,0-1,30 2,30-1,88-6,-108-1,178 2,157-5,-321-3,140-31,-135 20,108-9,-137 23,0-1,-1-4,96-27,-104 24,1 2,57-6,-53 9,82-21,-59 11,-59 16,0-2,-1 0,1-1,-1 0,0 0,0-2,0 0,13-8,41-25,-58 31,-19 6,-26 7,31-4,-319 33,42-7,100 2,54-7,-249 10,209-32,-176-3,283-2,2-3,-78-19,105 20,-149-26,76 2,80 22,0 1,-1 1,-50-7,16 10,-111-13,-324-95,484 109,-228-55,190 49,-1 3,-93-1,136 7,1 1,0-1,0 0,0-1,0 1,-1-1,1 0,0-1,0 0,1 0,-1 0,-6-4,16 6,1-1,-1 1,1 0,-1 0,1 1,-1-1,7 3,119 37,-85-24,0-2,52 9,9-12,1-4,117-7,-112-2,1292-1,-1391 4,1 1,-1 0,0 1,0 1,0 0,-1 1,1 0,12 7,-6-2,1-2,24 7,-6-7,1-1,75 3,84-12,-69-1,-90 5,0 1,-1 2,1 2,-1 1,57 20,-62-18,0-2,0-1,64 5,103-10,-199-2,14 0,-1 0,0 2,23 4,-32-5,0 0,0 1,0-1,0 1,0 0,0 1,0-1,-1 1,0 0,1 0,-1 0,7 7,-11-9,0-1,0 0,0 0,0 0,0 0,1 1,-1-1,0 0,0 0,0 0,0 1,0-1,0 0,0 0,0 0,0 1,0-1,0 0,0 0,0 1,0-1,0 0,0 0,0 0,0 1,0-1,0 0,0 0,-1 0,1 1,0-1,0 0,0 0,0 0,0 0,0 1,-1-1,1 0,0 0,0 0,0 0,-1 0,-13 5,-19-2,33-2,-163-1,-231-29,98 3,-137-11,159 12,-83-22,248 30,46 8,0-2,0-3,-82-30,37-2,52 21,-108-33,-58 0,186 52,1 1,-1 3,0 0,-59 6,-140 34,-71 44,-1 0,278-77,-54 4,51-9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2:20.532"/>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1 306,'20'-1,"1"-1,0 0,31-10,14-1,697-97,-555 73,172-21,-161 24,-138 19,115-6,-179 21,1 0,-1 2,1 0,-1 1,1 1,-1 0,-1 1,1 1,-1 1,0 0,0 1,19 13,-15-8,6 5,1-2,0-1,1 0,57 18,-35-19,0 0,86 34,-71-23,-40-16,32 15,281 127,-171-74,-152-69,0 0,27 18,-32-18,1-2,-1 1,1-1,1 0,-1-1,23 6,6-5,-1-2,1-1,76-7,-24 1,-29 4,63-3,-122 2,-1-1,0 1,0-1,0 1,0-1,0 0,0 0,0-1,0 1,0-1,0 1,4-5,6-7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2:27.349"/>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4330 188,'-369'-2,"-409"4,520 8,-477 82,596-58,94-21,-1-2,0-2,-66 5,-205-17,242-11,55 9,-1 1,-25-1,-204-14,107 6,-6-1,-62-4,1522 19,-574-47,155 1,-866 45,-26 0,0 0,0 0,-1 0,1 0,0 0,0-1,0 1,0 0,-1 0,1 0,0 0,0 0,0 0,0 0,0 0,0 0,0-1,-1 1,1 0,0 0,0 0,0 0,0 0,0-1,0 1,0 0,0 0,0 0,0 0,0-1,0 1,0 0,0 0,0 0,0 0,0-1,0 1,0 0,0 0,0 0,0 0,0 0,0-1,0 1,0 0,0 0,0 0,1 0,-1 0,0-1,0 1,0 0,0 0,0 0,0 0,1 0,-1 0,0 0,0 0,0 0,0 0,0-1,1 1,-1 0,0 0,0 0,-13-8,-24-7,0 1,0 2,-40-6,-22-8,24 4,-1 3,-1 4,-1 3,-130-3,125 14,-247 7,305-1,25-5,0 0,-1 0,1-1,0 1,0 0,0 0,-1 0,1 0,0 1,0-1,0 0,-1 0,1 0,0 0,0 0,0 0,0 0,-1 0,1 0,0 0,0 0,0 1,0-1,0 0,-1 0,1 0,0 0,0 0,0 1,0-1,0 0,0 0,0 0,0 0,-1 1,1-1,0 0,0 0,0 0,0 1,0-1,0 0,0 0,0 0,0 1,0-1,0 0,0 0,1 0,-1 0,0 1,0-1,0 0,0 0,0 0,0 1,0-1,0 0,1 0,-1 0,14 6,26 5,1-2,0-1,59 2,134-5,-167-5,910-20,-229 8,-736 13,-22 1,-10 3,-527 127,-61-64,-5-63,496-4,-67-4,159-1,1-1,1-1,-1 0,-27-13,25 8,-1 2,-41-8,-109-6,-43-8,60 10,12 2,77 11,-2 3,-107 6,67 1,-16-3,-18 0,-182 21,136-6,193-14,0 0,0 0,0 0,0 0,0 1,0-1,1 0,-1 0,0 0,0 0,0 0,0 0,0 0,0 0,0 0,0 1,0-1,1 0,-1 0,0 0,0 0,0 0,0 0,0 1,0-1,0 0,0 0,0 0,0 0,0 0,0 0,0 1,0-1,0 0,0 0,0 0,0 0,0 0,0 0,0 1,-1-1,1 0,0 0,0 0,0 0,0 0,0 0,0 0,0 1,0-1,0 0,-1 0,20 6,381 56,-221-40,516 101,-403-55,360 38,-554-96,172 10,-68-5,19 0,-113-14,99-4,-199 3,-1-1,1 0,0 0,-1-1,1 0,-1 0,0-1,1 0,9-6,-12 6,-1-1,0 1,0-1,0 0,0 0,-1 0,0 0,0 0,0-1,0 1,0-1,-1 0,0 0,2-6,-1 3,1-1,0 0,1 1,0 0,0 0,0 1,1-1,1 1,-1 0,1 1,0-1,1 1,-1 1,1 0,11-6,-9 5,0 1,1 1,0 0,-1 1,1 0,0 0,1 1,-1 0,0 1,0 1,18 1,-240-24,-147-18,-16 13,-1 30,124 1,7-2,-282-3,439-5,0-3,0-4,-120-36,147 36,0 3,-123-7,-126 18,127 3,-79-3,255 0,0 0,1 1,-1-1,1 1,-1 0,1 1,-1-1,1 1,0 0,0 1,0-1,0 1,0 0,-6 5,8-5,0 0,0 0,0 1,1-1,-1 0,1 1,0 0,0-1,1 1,-1 0,1 0,0 0,0 0,0 0,0 0,1 1,-1-1,1 0,0 0,1 6,1 0,1-1,0 1,0-1,1 0,0 0,1-1,0 1,9 11,-6-7,0 0,9 19,-13-19,0 0,3 24,-5-25,0 0,1 0,5 13,-7-22,1 0,-1-1,1 1,0-1,0 1,0-1,0 0,0 0,0 0,1 0,-1 0,1 0,0-1,-1 1,1-1,0 0,0 0,0 0,0 0,-1 0,7 0,6 1,0-1,0-1,19-1,-14 0,58-2,130 12,120 49,83 19,-344-73,72-4,27 2,21 24,-130-23,-12-1,-1 2,1 1,86 23,-108-21,0-2,1 0,0-2,25 1,96-4,-68-2,1027 1,-1014-4,-80 4,0-1,0 0,0-1,0 0,0 0,15-8,-22 9,0 0,0 0,-1-1,1 0,0 1,-1-1,0 0,1 0,-1 0,0-1,-1 1,1 0,0-1,-1 1,0-1,0 0,0 1,0-1,0-4,0-9,0-1,-3-32,1 28,-4-140,4 136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2:44.677"/>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0 542,'89'4,"116"20,32 3,647-18,-504-12,1572 3,-1633 16,12 0,-240-15,-26 1,73-8,-137 6,1 0,-1-1,0 1,0-1,1 1,-1-1,0 0,0 1,0-1,0 0,0 0,0 0,0 0,0 0,-1 0,1 0,0 0,0 0,-1 0,1 0,-1-1,1 1,-1 0,1 0,-1-1,0 1,0 0,0-1,0 1,0 0,0-1,0 1,0 0,0 0,0-1,-1-1,-1-10,-1 0,-7-23,6 22,0 3,0-1,-1 1,-12-20,11 21,0-1,1 0,-8-22,6 10,0 1,-2-1,-1 1,-1 1,-1 0,-1 0,0 1,-30-33,10 13,-25-27,51 61,1 0,-1 0,0 1,0 0,0 0,-1 1,-13-6,15 8,1 1,-1 0,1 0,-1 0,1 1,-1 0,1 0,-1 0,1 1,-1 0,1 0,-9 3,-8 4,-37 18,36-15,-32 14,-1-3,-2-2,-71 16,80-23,0 3,-50 23,47-17,-80 22,96-35,1 1,-1-2,0-2,-42 3,47-6,1 2,-1 1,1 1,0 2,-29 13,-24 6,-35 10,-65 18,117-42,1-3,-108 4,-136-16,120-2,-788 3,959-1,1-1,-1-1,1-1,0 0,-31-13,29 10,1 1,-1 1,-1 0,-28-2,37 6,7 1,1 1,-1-1,0-1,1 1,-1 0,1-1,-1 0,0 0,1 0,0 0,-1-1,1 1,-4-3,7 4,0-1,0 1,0-1,0 1,0 0,0-1,1 1,-1-1,0 1,0 0,0-1,0 1,0 0,1-1,-1 1,0 0,0-1,1 1,-1 0,0-1,0 1,1 0,-1 0,0-1,1 1,-1 0,0 0,1 0,-1-1,1 1,-1 0,0 0,1 0,-1 0,0 0,2 0,18-8,-18 7,61-18,1 3,93-11,51-12,-157 30,1 2,0 2,0 3,72 5,-24-1,933-1,-1019-1,0 0,0-1,1 0,-1-1,0-1,0 0,0-1,-1 0,25-13,-21 8,1 1,0 0,0 1,0 1,26-5,99-11,-11 3,-40-5,-60 15,0 1,0 1,43-3,-63 10,-4 0,-1 0,1-1,-1 0,0 0,1 0,-1-1,12-5,-15 2,-12 0,-15 2,-330-3,192 9,-4-1,-207-5,242-12,83 8,-59-1,75 8,20 1,-1-1,0 0,0-1,0 0,0-1,1 0,-1-1,1 0,-21-9,19 7,0 0,0 0,0 1,-1 1,1 0,-1 1,0 0,-21 1,-11 2,-56 10,71-7,-70 9,-175 14,-156-29,423 2,0 0,0 0,1 1,-1 1,0-1,1 1,-1 1,1-1,0 2,0-1,0 1,0 0,0 1,1-1,0 2,0-1,0 1,-6 7,-2 1,-1-2,0 0,-1 0,0-2,-1 0,-34 14,16-12,0-1,0-2,-1-1,0-2,-1-1,1-2,-43-3,633-2,19-64,-294 25,-119 28,219 10,-178 5,521-2,-698 1,1 2,41 9,-37-6,42 3,360-6,-218-6,403 4,-583-1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2:57.875"/>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232 608,'123'2,"138"-5,-238 1,0-1,0-1,0-2,-1 0,36-15,102-59,-148 73,12-6,1 1,0 1,0 1,39-10,42-8,-62 15,1 2,1 1,-1 3,49-2,512 11,-582-2,0 2,0 1,47 12,66 30,-22-6,43 12,-45-15,40 9,71-2,-26 9,-116-36,-4 0,1-3,135 5,-123-17,89-5,-156 1,-1-2,1-1,-1-1,-1-1,1-1,33-18,-48 23,7-2,0 1,0 1,0 0,19-2,-14 2,-1 0,23-8,-11 0,-1 0,0-2,47-31,-71 40,-1-1,1 1,-1-1,-1 0,1-1,-1 1,0-1,0 1,-1-1,0-1,0 1,-1 0,0-1,3-14,-4 12,1 0,-1 0,-1 0,0 0,0 1,-1-1,-1 0,1 0,-1 0,-1 1,-5-13,7 19,-1 0,0 0,0 0,-1 0,1 0,-1 1,1-1,-1 1,0 0,0 0,0 0,0 0,0 0,0 0,-1 1,1 0,0 0,-1 0,1 0,-5-1,-9 0,1 1,0 0,-21 2,17-1,-531 6,532-5,0 1,0 2,0 0,1 0,0 2,-20 8,-8 3,10-4,2 3,-54 32,-25 11,-206 75,293-125,-1 0,0-1,0-2,0-1,-1-1,0-1,0-2,0 0,0-2,0-2,0 0,0-2,1 0,0-2,0-1,-29-14,6 3,-70-16,-40-15,138 42,0 1,0 2,-1 0,0 1,0 1,-27 1,-140 12,-254 16,-257-27,854 0,227-31,18 0,4 33,-153 2,-109-4,271 8,-338-1,0 3,0 3,110 34,-103-21,97 34,-161-54,1 0,-1-1,1-1,0-1,18 1,88-4,-54-2,-7 5,-38-1,0 0,0-2,0 0,29-6,-50 6,1-1,-1 1,1 0,-1-1,0 1,0-1,0 0,0 0,0 0,0-1,0 1,-1-1,1 1,-1-1,0 0,3-4,-2 1,0 1,-1-1,0 0,0 0,0 0,-1 0,1 0,-1 0,0-8,-1 6,0 0,0 0,-1 1,0-1,0 0,0 0,-1 1,-1-1,1 1,-1 0,0-1,-1 1,0 0,0 1,-9-12,5 11,0 0,0 1,-1 0,1 1,-1 0,-15-6,-64-19,18 7,13 3,-2 3,-71-12,60 15,-70-24,-131-42,212 67,0 3,-102-4,-412 13,258 4,-333-3,620 2,1 1,-1 1,1 1,-37 13,-53 10,-144 28,226-52,-56-1,61-4,-1 2,-52 9,-131 27,144-29,-123-4,108-5,171 5,1 4,118 27,-105-16,140 8,-54-27,-131-1,-28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3:14.50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265 549,'319'-6,"-217"0,112-23,146-29,-243 45,129 2,415 14,-641-2,0 1,0 1,0 1,-1 0,33 13,1 0,-19-11,0-1,1-1,-1-2,1-1,36-4,0 1,159 17,1 0,996-16,-1319 1,-91 1,-206-26,12-31,313 50,51 6,-1-1,1 0,0-1,0-1,0 0,0 0,0-2,-17-7,17 5,0 1,-1 1,1 0,-1 1,0 0,0 1,-29-2,-104 5,76 2,-1053 0,1063-6,0-1,-73-17,67 9,-94-5,-207 18,226 2,438-1,317-3,-395-13,52-1,-135 18,103-3,-121-14,-75 8,61-2,593 11,-845-3,-740 27,655 4,62-7,-34 4,47-4,-173 1,-378-26,687 0,1-1,0 0,-30-9,34 7,12 3,-1-1,1 1,-1-1,1-1,0 0,1 1,-1-2,1 1,-1-1,-4-5,6 5,-1 0,0 1,1 0,-1 0,-1 1,1-1,0 1,-1 0,0 0,-11-3,16 6,0-1,0 1,0 0,-1-1,1 1,0 0,0 0,0 0,-1 0,1 0,0 0,0 0,0 0,-1 1,1-1,0 0,0 1,0-1,0 1,0-1,0 1,0-1,0 1,0 0,0 0,0-1,0 1,0 0,0 0,1 0,-1 0,0 0,1 0,-1 0,1 0,-1 0,1 0,-1 1,1-1,-1 2,1-1,0 0,1 0,-1 0,0 1,1-1,-1 0,1 0,-1 0,1 0,0 0,0 0,0 0,0 0,0 0,1-1,-1 1,0 0,1-1,-1 1,1-1,0 1,3 1,20 10,1-1,0-1,0-2,30 8,-23-8,96 24,181 21,-95-20,601 105,-680-125,0-6,139-9,-89-2,-125 4,-21 1,1-2,0-2,-1-2,76-16,-1-4,-20 5,-27-5,-54 18,0 0,0 1,0 1,24-4,15 4,88 5,31-1,-140-4,0-2,52-17,8-2,-53 16,1-1,-2-2,64-29,-12-4,-86 43,0-1,0 0,0 1,0-1,-1 0,1-1,-1 1,1-1,-1 0,0 1,-1-1,1 0,-1-1,0 1,0 0,0-1,0 1,-1-1,0 0,0 1,0-1,0 0,-1 0,0 1,0-7,0 4,0 0,-1 0,1 0,-1 1,0-1,-1 0,0 1,0-1,0 1,-1-1,0 1,0 0,-1 0,1 1,-1-1,-1 1,-7-9,-10 0,-1 1,0 1,0 1,-1 1,-36-10,46 16,-90-22,5 2,64 13,0 3,-1 1,0 1,-39 0,-148 6,115 3,-480-2,555 0,-64 13,-15 0,-302-14,-20 2,315 9,-128 29,50-6,-185 26,349-57,-53-3,59-1,0 1,1 1,-39 7,60-7,-1 1,1 0,-1 0,1 1,0-1,0 1,0 0,0 1,-7 6,-37 42,11-11,32-35,0-1,-1 0,0 0,0 0,0-1,-1 0,0-1,1 1,-1-1,-1-1,1 0,0 0,0-1,-1 1,1-2,-1 1,-8-2,-19 1,1-2,-1-1,-53-12,86 14,0 0,-1 1,1 0,-1-1,1 1,0 1,-1-1,1 0,-1 1,1-1,0 1,0 0,-1 0,1 1,0-1,0 1,-3 1,4-1,1-1,-1 1,1-1,-1 1,1 0,0 0,-1 0,1 0,0 0,0 0,1 0,-1 0,0 0,1 0,-1 0,1 1,0-1,-1 0,1 0,0 1,0-1,1 0,-1 0,0 1,1-1,1 4,2 5,1 0,1-1,-1 1,2-1,-1 0,2-1,10 12,20 29,-12-4,-18-31,0-1,0 0,14 16,-18-26,0 0,1 0,-1 0,1 0,0-1,0 0,0 0,0 0,0 0,1-1,-1 0,11 3,22 1,0-2,0-2,0-1,43-5,6 1,622 2,-670-1,0-2,-1-2,54-15,34-5,-98 22,52-8,134-4,-177 15,67-13,-63 8,47-2,-63 8,-17 0,0 1,0-1,0 0,-1-1,1 0,0 0,0-1,-1 0,1 0,-1-1,9-4,1-6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2T04:16:39.457"/>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0,'0'1,"1"0,-1 0,0 0,0 0,1-1,-1 1,1 0,-1 0,1 0,-1 0,1-1,-1 1,1 0,0-1,-1 1,1 0,0-1,0 1,-1-1,1 1,0-1,1 1,25 10,-12-6,27 13,1-2,1-2,1-1,0-3,89 9,-49-10,217 12,-271-20,-1 2,1 1,-1 1,0 2,56 19,-36-12,0-3,1-2,1-2,81 0,31 6,72 1,-3-13,197-4,-335-6,154-37,-205 37,26-5,-13 3,85-27,-115 30,0 2,0 1,1 1,40-1,29-4,43-4,255 7,-208 9,-127-3,1 3,59 12,-105-13,-7-1,-1 0,0 0,1 1,-1 0,0 0,0 0,13 8,-20-10,0 0,0 0,0 0,1 0,-1 0,0 0,0 0,0 0,1 0,-1 0,0 0,0 1,0-1,0 0,1 0,-1 0,0 0,0 0,0 1,0-1,0 0,0 0,1 0,-1 0,0 1,0-1,0 0,0 0,0 0,0 1,0-1,0 0,0 0,0 0,0 1,0-1,0 0,0 0,0 0,0 1,0-1,0 0,0 0,0 0,0 1,0-1,-1 0,1 0,0 0,0 0,0 1,0-1,0 0,0 0,-1 0,1 0,0 0,0 0,0 1,0-1,-1 0,1 0,-18 4,-229 16,149-15,-734 5,524-24,-93-2,-128 16,494 2,1 2,-1 1,-61 16,41-7,18-7,-1-2,0-2,0-1,0-1,0-3,0-1,-64-14,39 9,0 2,-1 3,-72 6,21 0,60-4,2 0,0 2,-1 3,-58 11,39-8,61-7,0 0,1 1,-1 1,1-1,-1 2,1 0,0 0,-18 8,-46 29,37-21,2 1,-37 27,64-41,-1-1,0 0,0-1,0 1,0-2,0 1,-1-2,-16 3,78-5,48-1,-1 5,126 20,-168-14,34 9,1-4,163 4,414-21,-431 2,-9 19,-113-6,-12-1,52 4,-128-15,312-2,-248-15,-36 4,-4 3,0 0,96-6,339 15,-209 1,-252 1,1 0,36 9,-32-5,40 3,40 6,-75-8,54 2,-53-9,-24 0,-19 0,-56 0,26-1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21:18.78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4588 397,'-4'-3,"0"0,-1 0,1 0,0 1,-1 0,0 0,1 0,-1 0,0 1,0 0,-8-1,-61-3,56 5,-11 0,-1 1,1 1,-1 1,1 2,0 1,-36 13,40-12,-1 0,0-2,0-1,-35 2,-107-7,69-2,-276 5,-438-10,625-4,1-8,0-8,-292-83,399 91,-1 4,-110-7,179 22,-56-1,53 3,0-1,0 0,0-2,0 1,-22-7,21-2,15 10,1 0,0-1,0 1,-1 0,1-1,0 1,0-1,0 1,0-1,0 1,0 0,-1-1,1 1,0-1,0 1,0 0,0-1,1 1,-1-1,0 1,0-1,0 1,0 0,0-1,1 0,0-1,1 1,0-1,-1 0,1 1,0-1,0 1,0-1,0 1,0 0,0 0,1 0,-1 0,3-1,62-16,134-21,-103 23,38-8,2 5,191-1,950 23,-892-3,-356 2,-1 1,1 2,-1 1,36 12,34 7,-66-17,31 12,-42-12,-1-1,1 0,1-2,26 2,60 7,12 1,-99-15,1 1,-1 1,1 1,-1 1,0 1,0 1,25 10,-10 1,-38-17,0 0,0 1,0-1,0 0,0 0,0 0,0 0,0 0,0 0,0 0,1 0,-1 0,0 0,0 0,0 1,0-1,0 0,0 0,0 0,0 0,0 0,0 0,0 0,0 0,0 1,0-1,0 0,0 0,0 0,0 0,0 0,0 0,-1 0,1 0,0 0,0 1,0-1,0 0,0 0,0 0,0 0,0 0,0 0,0 0,0 0,0 0,-1 0,1 0,0 0,0 0,0 0,0 0,0 0,0 0,0 0,0 0,0 0,-1 0,1 0,0 0,0 0,0 0,-13 3,-15-1,-91-3,-40 2,-16 24,-293-19,262-9,-3009 4,3190 0,0 2,-46 11,11-2,54-11,-1 0,1 1,-1 0,1 0,-1 0,1 1,0 0,-8 5,0 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21:19.507"/>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118 1,'-5'5,"-12"13,-8 7,0 5,4 3,6 1,6-6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21:21.41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0 398,'24'-2,"1"-2,-1 0,0-2,-1 0,1-2,29-13,-16 6,434-134,-435 141,26-8,2 2,0 4,107-4,-148 13,0-1,37-8,27-2,398 9,-253 5,211-2,-436 0,0-1,0 0,0-1,0 1,0-1,0-1,-1 1,1-1,-1 0,1-1,-1 1,0-1,5-5,17-9,-17 12,0 1,1 0,0 0,0 2,0-1,0 1,0 1,13-1,105 0,-90 4,1142 2,-1130-3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21:22.45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730 1,'-5'0,"-12"0,-8 0,-15 0,-17 0,-8 0,-14 0,-10 0,7 0,6 0,11 0,11 0,10 0,12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1:31.727"/>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1:45.124"/>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0 125,'38'13,"60"8,196 16,-25-5,-163-19,-1-6,144-7,-106-2,571 2,-660-3,-1-3,0-2,76-21,-72 15,1 1,91-6,-30 17,-64 3,0-3,-1-2,82-17,-89 10,64-17,192-23,-187 49,-82 3,0-1,0-2,45-8,-9-1,1 4,0 2,106 8,-47-1,3-4,148 5,-187 11,4 0,-80-12,-1 1,0 1,0 0,0 1,0 1,-1 0,0 2,24 13,-22-9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1:51.965"/>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4173 365,'-17'-1,"1"-1,0 0,-18-6,-25-3,-351 2,258 11,-939-1,1036-3,-1-3,-54-11,-110-32,118 19,57 15,-1 2,-1 2,-84-8,-315 18,198 2,-337-2,2207 0,-1402 16,-14 0,913-14,-538-4,-529 1,65 2,-115-1,0 0,0 0,0 1,0-1,0 0,0 1,0-1,0 1,0-1,0 1,0 0,0 0,0 0,-1 0,1 0,0 0,-1 1,1-1,-1 1,1-1,-1 1,0-1,0 1,0 0,2 3,-3-3,1 1,-1-1,0 1,0-1,0 1,-1-1,1 1,-1-1,1 1,-1-1,0 1,0-1,0 0,0 1,0-1,0 0,-1 0,1 0,-1 0,-2 2,-2 3,0-1,0-1,0 0,-1 1,0-2,0 1,0-1,0 0,-1-1,1 1,-1-2,-14 5,-5-2,-1-2,-42 2,40-4,-47 8,3 1,-1-3,0-3,-81-6,41 0,-121 0,-311 5,361 11,-48 2,216-16,-45 0,1 3,-71 11,55-5,-1-3,-124-7,72-1,-248 2,349-2,-1-1,1-2,-48-13,39 8,-51-6,-272 8,229 10,111-4,1-1,0-1,1 0,-1-2,1-1,0 0,-29-15,-9-3,50 19,12 2,19-2,-20 6,431-81,-70 2,-56 12,-198 42,-40 8,98-10,-107 24,111 7,57 23,50 3,-68-30,20 2,-176 4,-1 3,69 21,62 9,-147-30,0 0,0 3,-1 1,0 1,38 23,-15-9,-41-20,1-1,0-1,0-1,0-1,1 0,25 0,129-5,-80-1,-25 0,100 4,-162-1,0 1,0 0,0 0,0 1,14 6,-19-8,-1 0,1 0,0 1,-1-1,1 1,-1-1,0 1,0 0,1 0,-1 0,0 1,-1-1,1 0,0 1,-1-1,1 1,-1-1,0 1,2 3,-3-5,0 0,-1 1,1-1,0 0,0 0,-1 0,1 0,0 0,-1 0,1 0,-1 0,1 0,-1-1,0 1,1 0,-1 0,0 0,0-1,1 1,-1 0,0-1,0 1,0 0,0-1,0 1,0-1,0 0,0 1,0-1,0 0,0 0,-2 1,-38 5,39-6,-24 3,1 1,1 2,-30 10,27-8,0-1,-41 6,-83-12,168-1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2-10T18:05:31.951"/>
    </inkml:context>
    <inkml:brush xml:id="br0">
      <inkml:brushProperty name="width" value="0.3" units="cm"/>
      <inkml:brushProperty name="height" value="0.6" units="cm"/>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656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customXml" Target="../ink/ink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customXml" Target="../ink/ink7.xml"/><Relationship Id="rId5" Type="http://schemas.openxmlformats.org/officeDocument/2006/relationships/image" Target="../media/image10.png"/><Relationship Id="rId4" Type="http://schemas.openxmlformats.org/officeDocument/2006/relationships/customXml" Target="../ink/ink6.xml"/><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customXml" Target="../ink/ink11.xml"/><Relationship Id="rId4" Type="http://schemas.openxmlformats.org/officeDocument/2006/relationships/customXml" Target="../ink/ink1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customXml" Target="../ink/ink1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customXml" Target="../ink/ink14.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customXml" Target="../ink/ink15.xml"/></Relationships>
</file>

<file path=ppt/slides/_rels/slide9.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63798" y="2162175"/>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Python Polars</a:t>
            </a:r>
            <a:endParaRPr lang="en-US" sz="4850" dirty="0"/>
          </a:p>
        </p:txBody>
      </p:sp>
      <p:sp>
        <p:nvSpPr>
          <p:cNvPr id="4" name="Text 1"/>
          <p:cNvSpPr/>
          <p:nvPr/>
        </p:nvSpPr>
        <p:spPr>
          <a:xfrm>
            <a:off x="863798" y="3303627"/>
            <a:ext cx="7416403" cy="2763679"/>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Polars is an exciting new DataFrame library for Python that offers blazing fast performance and an intuitive API. Built on Rust and leveraging Apache Arrow, Polars provides efficient data processing capabilities, especially for large datasets. This presentation will introduce you to Polars' key features and demonstrate how it can supercharge your data analysis workflows.</a:t>
            </a:r>
            <a:endParaRPr lang="en-US" sz="1900" dirty="0"/>
          </a:p>
        </p:txBody>
      </p:sp>
      <p:pic>
        <p:nvPicPr>
          <p:cNvPr id="6" name="Picture 5" descr="A logo of a polar bear&#10;&#10;Description automatically generated">
            <a:extLst>
              <a:ext uri="{FF2B5EF4-FFF2-40B4-BE49-F238E27FC236}">
                <a16:creationId xmlns:a16="http://schemas.microsoft.com/office/drawing/2014/main" id="{0E08F935-B924-58BB-BF2C-D355F3E2961E}"/>
              </a:ext>
            </a:extLst>
          </p:cNvPr>
          <p:cNvPicPr>
            <a:picLocks noChangeAspect="1"/>
          </p:cNvPicPr>
          <p:nvPr/>
        </p:nvPicPr>
        <p:blipFill>
          <a:blip r:embed="rId3"/>
          <a:stretch>
            <a:fillRect/>
          </a:stretch>
        </p:blipFill>
        <p:spPr>
          <a:xfrm>
            <a:off x="9479083" y="1834861"/>
            <a:ext cx="5020688" cy="5382368"/>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89877653-0E05-4D08-81BE-2C14ED25A85F}"/>
                  </a:ext>
                </a:extLst>
              </p14:cNvPr>
              <p14:cNvContentPartPr/>
              <p14:nvPr/>
            </p14:nvContentPartPr>
            <p14:xfrm>
              <a:off x="12855686" y="7923463"/>
              <a:ext cx="1660680" cy="132840"/>
            </p14:xfrm>
          </p:contentPart>
        </mc:Choice>
        <mc:Fallback>
          <p:pic>
            <p:nvPicPr>
              <p:cNvPr id="9" name="Ink 8">
                <a:extLst>
                  <a:ext uri="{FF2B5EF4-FFF2-40B4-BE49-F238E27FC236}">
                    <a16:creationId xmlns:a16="http://schemas.microsoft.com/office/drawing/2014/main" id="{89877653-0E05-4D08-81BE-2C14ED25A85F}"/>
                  </a:ext>
                </a:extLst>
              </p:cNvPr>
              <p:cNvPicPr/>
              <p:nvPr/>
            </p:nvPicPr>
            <p:blipFill>
              <a:blip r:embed="rId5"/>
              <a:stretch>
                <a:fillRect/>
              </a:stretch>
            </p:blipFill>
            <p:spPr>
              <a:xfrm>
                <a:off x="12802046" y="7815823"/>
                <a:ext cx="176832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BDADA136-DFFE-4F34-41A5-DCBE85E0B977}"/>
                  </a:ext>
                </a:extLst>
              </p14:cNvPr>
              <p14:cNvContentPartPr/>
              <p14:nvPr/>
            </p14:nvContentPartPr>
            <p14:xfrm>
              <a:off x="12870086" y="7825354"/>
              <a:ext cx="1672920" cy="155160"/>
            </p14:xfrm>
          </p:contentPart>
        </mc:Choice>
        <mc:Fallback>
          <p:pic>
            <p:nvPicPr>
              <p:cNvPr id="10" name="Ink 9">
                <a:extLst>
                  <a:ext uri="{FF2B5EF4-FFF2-40B4-BE49-F238E27FC236}">
                    <a16:creationId xmlns:a16="http://schemas.microsoft.com/office/drawing/2014/main" id="{BDADA136-DFFE-4F34-41A5-DCBE85E0B977}"/>
                  </a:ext>
                </a:extLst>
              </p:cNvPr>
              <p:cNvPicPr/>
              <p:nvPr/>
            </p:nvPicPr>
            <p:blipFill>
              <a:blip r:embed="rId7"/>
              <a:stretch>
                <a:fillRect/>
              </a:stretch>
            </p:blipFill>
            <p:spPr>
              <a:xfrm>
                <a:off x="12816446" y="7717714"/>
                <a:ext cx="178056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3C1A3213-334D-1B0C-6792-31E00B5FC77E}"/>
                  </a:ext>
                </a:extLst>
              </p14:cNvPr>
              <p14:cNvContentPartPr/>
              <p14:nvPr/>
            </p14:nvContentPartPr>
            <p14:xfrm>
              <a:off x="12900326" y="8011114"/>
              <a:ext cx="42480" cy="62640"/>
            </p14:xfrm>
          </p:contentPart>
        </mc:Choice>
        <mc:Fallback>
          <p:pic>
            <p:nvPicPr>
              <p:cNvPr id="11" name="Ink 10">
                <a:extLst>
                  <a:ext uri="{FF2B5EF4-FFF2-40B4-BE49-F238E27FC236}">
                    <a16:creationId xmlns:a16="http://schemas.microsoft.com/office/drawing/2014/main" id="{3C1A3213-334D-1B0C-6792-31E00B5FC77E}"/>
                  </a:ext>
                </a:extLst>
              </p:cNvPr>
              <p:cNvPicPr/>
              <p:nvPr/>
            </p:nvPicPr>
            <p:blipFill>
              <a:blip r:embed="rId9"/>
              <a:stretch>
                <a:fillRect/>
              </a:stretch>
            </p:blipFill>
            <p:spPr>
              <a:xfrm>
                <a:off x="12846686" y="7903474"/>
                <a:ext cx="15012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492B3C78-B992-1040-D1F7-D881A7AC19E0}"/>
                  </a:ext>
                </a:extLst>
              </p14:cNvPr>
              <p14:cNvContentPartPr/>
              <p14:nvPr/>
            </p14:nvContentPartPr>
            <p14:xfrm>
              <a:off x="12899606" y="7944874"/>
              <a:ext cx="1477800" cy="143280"/>
            </p14:xfrm>
          </p:contentPart>
        </mc:Choice>
        <mc:Fallback>
          <p:pic>
            <p:nvPicPr>
              <p:cNvPr id="12" name="Ink 11">
                <a:extLst>
                  <a:ext uri="{FF2B5EF4-FFF2-40B4-BE49-F238E27FC236}">
                    <a16:creationId xmlns:a16="http://schemas.microsoft.com/office/drawing/2014/main" id="{492B3C78-B992-1040-D1F7-D881A7AC19E0}"/>
                  </a:ext>
                </a:extLst>
              </p:cNvPr>
              <p:cNvPicPr/>
              <p:nvPr/>
            </p:nvPicPr>
            <p:blipFill>
              <a:blip r:embed="rId11"/>
              <a:stretch>
                <a:fillRect/>
              </a:stretch>
            </p:blipFill>
            <p:spPr>
              <a:xfrm>
                <a:off x="12845606" y="7836874"/>
                <a:ext cx="158544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751CF53E-CEE8-6E08-7888-061C9E92CBCB}"/>
                  </a:ext>
                </a:extLst>
              </p14:cNvPr>
              <p14:cNvContentPartPr/>
              <p14:nvPr/>
            </p14:nvContentPartPr>
            <p14:xfrm>
              <a:off x="14116766" y="7945954"/>
              <a:ext cx="263160" cy="360"/>
            </p14:xfrm>
          </p:contentPart>
        </mc:Choice>
        <mc:Fallback>
          <p:pic>
            <p:nvPicPr>
              <p:cNvPr id="13" name="Ink 12">
                <a:extLst>
                  <a:ext uri="{FF2B5EF4-FFF2-40B4-BE49-F238E27FC236}">
                    <a16:creationId xmlns:a16="http://schemas.microsoft.com/office/drawing/2014/main" id="{751CF53E-CEE8-6E08-7888-061C9E92CBCB}"/>
                  </a:ext>
                </a:extLst>
              </p:cNvPr>
              <p:cNvPicPr/>
              <p:nvPr/>
            </p:nvPicPr>
            <p:blipFill>
              <a:blip r:embed="rId13"/>
              <a:stretch>
                <a:fillRect/>
              </a:stretch>
            </p:blipFill>
            <p:spPr>
              <a:xfrm>
                <a:off x="14062766" y="7838314"/>
                <a:ext cx="370800" cy="216000"/>
              </a:xfrm>
              <a:prstGeom prst="rect">
                <a:avLst/>
              </a:prstGeom>
            </p:spPr>
          </p:pic>
        </mc:Fallback>
      </mc:AlternateContent>
      <p:sp>
        <p:nvSpPr>
          <p:cNvPr id="14" name="TextBox 13">
            <a:extLst>
              <a:ext uri="{FF2B5EF4-FFF2-40B4-BE49-F238E27FC236}">
                <a16:creationId xmlns:a16="http://schemas.microsoft.com/office/drawing/2014/main" id="{18802DA0-C654-04BD-6E81-C05D5829EDAF}"/>
              </a:ext>
            </a:extLst>
          </p:cNvPr>
          <p:cNvSpPr txBox="1"/>
          <p:nvPr/>
        </p:nvSpPr>
        <p:spPr>
          <a:xfrm>
            <a:off x="10959292" y="7609931"/>
            <a:ext cx="3418114" cy="369332"/>
          </a:xfrm>
          <a:prstGeom prst="rect">
            <a:avLst/>
          </a:prstGeom>
          <a:noFill/>
        </p:spPr>
        <p:txBody>
          <a:bodyPr wrap="square" rtlCol="0">
            <a:spAutoFit/>
          </a:bodyPr>
          <a:lstStyle/>
          <a:p>
            <a:r>
              <a:rPr lang="en-US" dirty="0">
                <a:solidFill>
                  <a:schemeClr val="bg2"/>
                </a:solidFill>
                <a:latin typeface="Merriweather" panose="00000500000000000000" pitchFamily="2" charset="0"/>
              </a:rPr>
              <a:t>By Prajwal Narayanaswamy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0683" y="551378"/>
            <a:ext cx="5549027" cy="625673"/>
          </a:xfrm>
          <a:prstGeom prst="rect">
            <a:avLst/>
          </a:prstGeom>
          <a:noFill/>
          <a:ln/>
        </p:spPr>
        <p:txBody>
          <a:bodyPr wrap="none" lIns="0" tIns="0" rIns="0" bIns="0" rtlCol="0" anchor="t"/>
          <a:lstStyle/>
          <a:p>
            <a:pPr marL="0" indent="0">
              <a:lnSpc>
                <a:spcPts val="4900"/>
              </a:lnSpc>
              <a:buNone/>
            </a:pPr>
            <a:r>
              <a:rPr lang="en-US" sz="3900" dirty="0">
                <a:solidFill>
                  <a:srgbClr val="F5F0F0"/>
                </a:solidFill>
                <a:latin typeface="Merriweather" pitchFamily="34" charset="0"/>
                <a:ea typeface="Merriweather" pitchFamily="34" charset="-122"/>
                <a:cs typeface="Merriweather" pitchFamily="34" charset="-120"/>
              </a:rPr>
              <a:t>Next Steps with Polars</a:t>
            </a:r>
            <a:endParaRPr lang="en-US" sz="3900" dirty="0"/>
          </a:p>
        </p:txBody>
      </p:sp>
      <p:sp>
        <p:nvSpPr>
          <p:cNvPr id="3" name="Text 1"/>
          <p:cNvSpPr/>
          <p:nvPr/>
        </p:nvSpPr>
        <p:spPr>
          <a:xfrm>
            <a:off x="700683" y="1577459"/>
            <a:ext cx="13229034" cy="961192"/>
          </a:xfrm>
          <a:prstGeom prst="rect">
            <a:avLst/>
          </a:prstGeom>
          <a:noFill/>
          <a:ln/>
        </p:spPr>
        <p:txBody>
          <a:bodyPr wrap="square" lIns="0" tIns="0" rIns="0" bIns="0" rtlCol="0" anchor="t"/>
          <a:lstStyle/>
          <a:p>
            <a:pPr marL="0" indent="0">
              <a:lnSpc>
                <a:spcPts val="2500"/>
              </a:lnSpc>
              <a:buNone/>
            </a:pPr>
            <a:r>
              <a:rPr lang="en-US" sz="1550" dirty="0">
                <a:solidFill>
                  <a:srgbClr val="E2E6E9"/>
                </a:solidFill>
                <a:latin typeface="Merriweather" pitchFamily="34" charset="0"/>
                <a:ea typeface="Merriweather" pitchFamily="34" charset="-122"/>
                <a:cs typeface="Merriweather" pitchFamily="34" charset="-120"/>
              </a:rPr>
              <a:t>As you've seen, Polars offers powerful capabilities for data processing in Python. To continue your journey with Polars, explore advanced features like joins, melts, pivots, and time series processing. Polars' integration with cloud computing platforms also opens up possibilities for large-scale data analysis.</a:t>
            </a:r>
            <a:endParaRPr lang="en-US" sz="1550" dirty="0"/>
          </a:p>
        </p:txBody>
      </p:sp>
      <p:sp>
        <p:nvSpPr>
          <p:cNvPr id="4" name="Shape 2"/>
          <p:cNvSpPr/>
          <p:nvPr/>
        </p:nvSpPr>
        <p:spPr>
          <a:xfrm>
            <a:off x="700683" y="2763798"/>
            <a:ext cx="1653540" cy="1153597"/>
          </a:xfrm>
          <a:prstGeom prst="roundRect">
            <a:avLst>
              <a:gd name="adj" fmla="val 7290"/>
            </a:avLst>
          </a:prstGeom>
          <a:solidFill>
            <a:srgbClr val="003180"/>
          </a:solidFill>
          <a:ln w="7620">
            <a:solidFill>
              <a:srgbClr val="194A99"/>
            </a:solidFill>
            <a:prstDash val="solid"/>
          </a:ln>
        </p:spPr>
        <p:txBody>
          <a:bodyPr/>
          <a:lstStyle/>
          <a:p>
            <a:endParaRPr lang="en-US"/>
          </a:p>
        </p:txBody>
      </p:sp>
      <p:sp>
        <p:nvSpPr>
          <p:cNvPr id="5" name="Text 3"/>
          <p:cNvSpPr/>
          <p:nvPr/>
        </p:nvSpPr>
        <p:spPr>
          <a:xfrm>
            <a:off x="908447" y="3140393"/>
            <a:ext cx="110133" cy="400407"/>
          </a:xfrm>
          <a:prstGeom prst="rect">
            <a:avLst/>
          </a:prstGeom>
          <a:noFill/>
          <a:ln/>
        </p:spPr>
        <p:txBody>
          <a:bodyPr wrap="none" lIns="0" tIns="0" rIns="0" bIns="0" rtlCol="0" anchor="t"/>
          <a:lstStyle/>
          <a:p>
            <a:pPr marL="0" indent="0" algn="ctr">
              <a:lnSpc>
                <a:spcPts val="3150"/>
              </a:lnSpc>
              <a:buNone/>
            </a:pPr>
            <a:r>
              <a:rPr lang="en-US" sz="1950" dirty="0">
                <a:solidFill>
                  <a:srgbClr val="E2E6E9"/>
                </a:solidFill>
                <a:latin typeface="Merriweather" pitchFamily="34" charset="0"/>
                <a:ea typeface="Merriweather" pitchFamily="34" charset="-122"/>
                <a:cs typeface="Merriweather" pitchFamily="34" charset="-120"/>
              </a:rPr>
              <a:t>1</a:t>
            </a:r>
            <a:endParaRPr lang="en-US" sz="1950" dirty="0"/>
          </a:p>
        </p:txBody>
      </p:sp>
      <p:sp>
        <p:nvSpPr>
          <p:cNvPr id="6" name="Text 4"/>
          <p:cNvSpPr/>
          <p:nvPr/>
        </p:nvSpPr>
        <p:spPr>
          <a:xfrm>
            <a:off x="2554367" y="2963942"/>
            <a:ext cx="3338274" cy="31277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Explore Advanced Features</a:t>
            </a:r>
            <a:endParaRPr lang="en-US" sz="1950" dirty="0"/>
          </a:p>
        </p:txBody>
      </p:sp>
      <p:sp>
        <p:nvSpPr>
          <p:cNvPr id="7" name="Text 5"/>
          <p:cNvSpPr/>
          <p:nvPr/>
        </p:nvSpPr>
        <p:spPr>
          <a:xfrm>
            <a:off x="2554367" y="3396853"/>
            <a:ext cx="3338274" cy="320397"/>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Joins, melts, pivots</a:t>
            </a:r>
            <a:endParaRPr lang="en-US" sz="1550" dirty="0"/>
          </a:p>
        </p:txBody>
      </p:sp>
      <p:sp>
        <p:nvSpPr>
          <p:cNvPr id="8" name="Shape 6"/>
          <p:cNvSpPr/>
          <p:nvPr/>
        </p:nvSpPr>
        <p:spPr>
          <a:xfrm>
            <a:off x="2454235" y="3907869"/>
            <a:ext cx="11375469" cy="11430"/>
          </a:xfrm>
          <a:prstGeom prst="roundRect">
            <a:avLst>
              <a:gd name="adj" fmla="val 735742"/>
            </a:avLst>
          </a:prstGeom>
          <a:solidFill>
            <a:srgbClr val="194A99"/>
          </a:solidFill>
          <a:ln/>
        </p:spPr>
        <p:txBody>
          <a:bodyPr/>
          <a:lstStyle/>
          <a:p>
            <a:endParaRPr lang="en-US"/>
          </a:p>
        </p:txBody>
      </p:sp>
      <p:sp>
        <p:nvSpPr>
          <p:cNvPr id="9" name="Shape 7"/>
          <p:cNvSpPr/>
          <p:nvPr/>
        </p:nvSpPr>
        <p:spPr>
          <a:xfrm>
            <a:off x="700683" y="4017407"/>
            <a:ext cx="3307199" cy="1153597"/>
          </a:xfrm>
          <a:prstGeom prst="roundRect">
            <a:avLst>
              <a:gd name="adj" fmla="val 7290"/>
            </a:avLst>
          </a:prstGeom>
          <a:solidFill>
            <a:srgbClr val="003180"/>
          </a:solidFill>
          <a:ln w="7620">
            <a:solidFill>
              <a:srgbClr val="194A99"/>
            </a:solidFill>
            <a:prstDash val="solid"/>
          </a:ln>
        </p:spPr>
        <p:txBody>
          <a:bodyPr/>
          <a:lstStyle/>
          <a:p>
            <a:endParaRPr lang="en-US"/>
          </a:p>
        </p:txBody>
      </p:sp>
      <p:sp>
        <p:nvSpPr>
          <p:cNvPr id="10" name="Text 8"/>
          <p:cNvSpPr/>
          <p:nvPr/>
        </p:nvSpPr>
        <p:spPr>
          <a:xfrm>
            <a:off x="908447" y="4394002"/>
            <a:ext cx="149662" cy="400407"/>
          </a:xfrm>
          <a:prstGeom prst="rect">
            <a:avLst/>
          </a:prstGeom>
          <a:noFill/>
          <a:ln/>
        </p:spPr>
        <p:txBody>
          <a:bodyPr wrap="none" lIns="0" tIns="0" rIns="0" bIns="0" rtlCol="0" anchor="t"/>
          <a:lstStyle/>
          <a:p>
            <a:pPr marL="0" indent="0" algn="ctr">
              <a:lnSpc>
                <a:spcPts val="3150"/>
              </a:lnSpc>
              <a:buNone/>
            </a:pPr>
            <a:r>
              <a:rPr lang="en-US" sz="1950" dirty="0">
                <a:solidFill>
                  <a:srgbClr val="E2E6E9"/>
                </a:solidFill>
                <a:latin typeface="Merriweather" pitchFamily="34" charset="0"/>
                <a:ea typeface="Merriweather" pitchFamily="34" charset="-122"/>
                <a:cs typeface="Merriweather" pitchFamily="34" charset="-120"/>
              </a:rPr>
              <a:t>2</a:t>
            </a:r>
            <a:endParaRPr lang="en-US" sz="1950" dirty="0"/>
          </a:p>
        </p:txBody>
      </p:sp>
      <p:sp>
        <p:nvSpPr>
          <p:cNvPr id="11" name="Text 9"/>
          <p:cNvSpPr/>
          <p:nvPr/>
        </p:nvSpPr>
        <p:spPr>
          <a:xfrm>
            <a:off x="4208026" y="4217551"/>
            <a:ext cx="2852261" cy="31277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Time Series Processing</a:t>
            </a:r>
            <a:endParaRPr lang="en-US" sz="1950" dirty="0"/>
          </a:p>
        </p:txBody>
      </p:sp>
      <p:sp>
        <p:nvSpPr>
          <p:cNvPr id="12" name="Text 10"/>
          <p:cNvSpPr/>
          <p:nvPr/>
        </p:nvSpPr>
        <p:spPr>
          <a:xfrm>
            <a:off x="4208026" y="4650462"/>
            <a:ext cx="3467933" cy="320397"/>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Efficient handling of temporal data</a:t>
            </a:r>
            <a:endParaRPr lang="en-US" sz="1550" dirty="0"/>
          </a:p>
        </p:txBody>
      </p:sp>
      <p:sp>
        <p:nvSpPr>
          <p:cNvPr id="13" name="Shape 11"/>
          <p:cNvSpPr/>
          <p:nvPr/>
        </p:nvSpPr>
        <p:spPr>
          <a:xfrm>
            <a:off x="4107894" y="5161478"/>
            <a:ext cx="9721810" cy="11430"/>
          </a:xfrm>
          <a:prstGeom prst="roundRect">
            <a:avLst>
              <a:gd name="adj" fmla="val 735742"/>
            </a:avLst>
          </a:prstGeom>
          <a:solidFill>
            <a:srgbClr val="194A99"/>
          </a:solidFill>
          <a:ln/>
        </p:spPr>
        <p:txBody>
          <a:bodyPr/>
          <a:lstStyle/>
          <a:p>
            <a:endParaRPr lang="en-US"/>
          </a:p>
        </p:txBody>
      </p:sp>
      <p:sp>
        <p:nvSpPr>
          <p:cNvPr id="14" name="Shape 12"/>
          <p:cNvSpPr/>
          <p:nvPr/>
        </p:nvSpPr>
        <p:spPr>
          <a:xfrm>
            <a:off x="700683" y="5271016"/>
            <a:ext cx="4960858" cy="1153597"/>
          </a:xfrm>
          <a:prstGeom prst="roundRect">
            <a:avLst>
              <a:gd name="adj" fmla="val 7290"/>
            </a:avLst>
          </a:prstGeom>
          <a:solidFill>
            <a:srgbClr val="003180"/>
          </a:solidFill>
          <a:ln w="7620">
            <a:solidFill>
              <a:srgbClr val="194A99"/>
            </a:solidFill>
            <a:prstDash val="solid"/>
          </a:ln>
        </p:spPr>
        <p:txBody>
          <a:bodyPr/>
          <a:lstStyle/>
          <a:p>
            <a:endParaRPr lang="en-US"/>
          </a:p>
        </p:txBody>
      </p:sp>
      <p:sp>
        <p:nvSpPr>
          <p:cNvPr id="15" name="Text 13"/>
          <p:cNvSpPr/>
          <p:nvPr/>
        </p:nvSpPr>
        <p:spPr>
          <a:xfrm>
            <a:off x="908447" y="5647611"/>
            <a:ext cx="140137" cy="400407"/>
          </a:xfrm>
          <a:prstGeom prst="rect">
            <a:avLst/>
          </a:prstGeom>
          <a:noFill/>
          <a:ln/>
        </p:spPr>
        <p:txBody>
          <a:bodyPr wrap="none" lIns="0" tIns="0" rIns="0" bIns="0" rtlCol="0" anchor="t"/>
          <a:lstStyle/>
          <a:p>
            <a:pPr marL="0" indent="0" algn="ctr">
              <a:lnSpc>
                <a:spcPts val="3150"/>
              </a:lnSpc>
              <a:buNone/>
            </a:pPr>
            <a:r>
              <a:rPr lang="en-US" sz="1950" dirty="0">
                <a:solidFill>
                  <a:srgbClr val="E2E6E9"/>
                </a:solidFill>
                <a:latin typeface="Merriweather" pitchFamily="34" charset="0"/>
                <a:ea typeface="Merriweather" pitchFamily="34" charset="-122"/>
                <a:cs typeface="Merriweather" pitchFamily="34" charset="-120"/>
              </a:rPr>
              <a:t>3</a:t>
            </a:r>
            <a:endParaRPr lang="en-US" sz="1950" dirty="0"/>
          </a:p>
        </p:txBody>
      </p:sp>
      <p:sp>
        <p:nvSpPr>
          <p:cNvPr id="16" name="Text 14"/>
          <p:cNvSpPr/>
          <p:nvPr/>
        </p:nvSpPr>
        <p:spPr>
          <a:xfrm>
            <a:off x="5861685" y="5471160"/>
            <a:ext cx="2502813" cy="31277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Cloud Integration</a:t>
            </a:r>
            <a:endParaRPr lang="en-US" sz="1950" dirty="0"/>
          </a:p>
        </p:txBody>
      </p:sp>
      <p:sp>
        <p:nvSpPr>
          <p:cNvPr id="17" name="Text 15"/>
          <p:cNvSpPr/>
          <p:nvPr/>
        </p:nvSpPr>
        <p:spPr>
          <a:xfrm>
            <a:off x="5861685" y="5904071"/>
            <a:ext cx="3634621" cy="320397"/>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Leverage cloud computing platforms</a:t>
            </a:r>
            <a:endParaRPr lang="en-US" sz="1550" dirty="0"/>
          </a:p>
        </p:txBody>
      </p:sp>
      <p:sp>
        <p:nvSpPr>
          <p:cNvPr id="18" name="Shape 16"/>
          <p:cNvSpPr/>
          <p:nvPr/>
        </p:nvSpPr>
        <p:spPr>
          <a:xfrm>
            <a:off x="5761553" y="6415088"/>
            <a:ext cx="8068151" cy="11430"/>
          </a:xfrm>
          <a:prstGeom prst="roundRect">
            <a:avLst>
              <a:gd name="adj" fmla="val 735742"/>
            </a:avLst>
          </a:prstGeom>
          <a:solidFill>
            <a:srgbClr val="194A99"/>
          </a:solidFill>
          <a:ln/>
        </p:spPr>
        <p:txBody>
          <a:bodyPr/>
          <a:lstStyle/>
          <a:p>
            <a:endParaRPr lang="en-US"/>
          </a:p>
        </p:txBody>
      </p:sp>
      <p:sp>
        <p:nvSpPr>
          <p:cNvPr id="19" name="Shape 17"/>
          <p:cNvSpPr/>
          <p:nvPr/>
        </p:nvSpPr>
        <p:spPr>
          <a:xfrm>
            <a:off x="700683" y="6524625"/>
            <a:ext cx="6614517" cy="1153597"/>
          </a:xfrm>
          <a:prstGeom prst="roundRect">
            <a:avLst>
              <a:gd name="adj" fmla="val 7290"/>
            </a:avLst>
          </a:prstGeom>
          <a:solidFill>
            <a:srgbClr val="003180"/>
          </a:solidFill>
          <a:ln w="7620">
            <a:solidFill>
              <a:srgbClr val="194A99"/>
            </a:solidFill>
            <a:prstDash val="solid"/>
          </a:ln>
        </p:spPr>
        <p:txBody>
          <a:bodyPr/>
          <a:lstStyle/>
          <a:p>
            <a:endParaRPr lang="en-US"/>
          </a:p>
        </p:txBody>
      </p:sp>
      <p:sp>
        <p:nvSpPr>
          <p:cNvPr id="20" name="Text 18"/>
          <p:cNvSpPr/>
          <p:nvPr/>
        </p:nvSpPr>
        <p:spPr>
          <a:xfrm>
            <a:off x="908447" y="6901220"/>
            <a:ext cx="161211" cy="400407"/>
          </a:xfrm>
          <a:prstGeom prst="rect">
            <a:avLst/>
          </a:prstGeom>
          <a:noFill/>
          <a:ln/>
        </p:spPr>
        <p:txBody>
          <a:bodyPr wrap="none" lIns="0" tIns="0" rIns="0" bIns="0" rtlCol="0" anchor="t"/>
          <a:lstStyle/>
          <a:p>
            <a:pPr marL="0" indent="0" algn="ctr">
              <a:lnSpc>
                <a:spcPts val="3150"/>
              </a:lnSpc>
              <a:buNone/>
            </a:pPr>
            <a:r>
              <a:rPr lang="en-US" sz="1950" dirty="0">
                <a:solidFill>
                  <a:srgbClr val="E2E6E9"/>
                </a:solidFill>
                <a:latin typeface="Merriweather" pitchFamily="34" charset="0"/>
                <a:ea typeface="Merriweather" pitchFamily="34" charset="-122"/>
                <a:cs typeface="Merriweather" pitchFamily="34" charset="-120"/>
              </a:rPr>
              <a:t>4</a:t>
            </a:r>
            <a:endParaRPr lang="en-US" sz="1950" dirty="0"/>
          </a:p>
        </p:txBody>
      </p:sp>
      <p:sp>
        <p:nvSpPr>
          <p:cNvPr id="21" name="Text 19"/>
          <p:cNvSpPr/>
          <p:nvPr/>
        </p:nvSpPr>
        <p:spPr>
          <a:xfrm>
            <a:off x="7515344" y="6724769"/>
            <a:ext cx="2502813" cy="312777"/>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Contribute to Polars</a:t>
            </a:r>
            <a:endParaRPr lang="en-US" sz="1950" dirty="0"/>
          </a:p>
        </p:txBody>
      </p:sp>
      <p:sp>
        <p:nvSpPr>
          <p:cNvPr id="22" name="Text 20"/>
          <p:cNvSpPr/>
          <p:nvPr/>
        </p:nvSpPr>
        <p:spPr>
          <a:xfrm>
            <a:off x="7515344" y="7157680"/>
            <a:ext cx="3273981" cy="320397"/>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Join the open-source community</a:t>
            </a:r>
            <a:endParaRPr lang="en-US" sz="1550" dirty="0"/>
          </a:p>
        </p:txBody>
      </p:sp>
      <mc:AlternateContent xmlns:mc="http://schemas.openxmlformats.org/markup-compatibility/2006">
        <mc:Choice xmlns:p14="http://schemas.microsoft.com/office/powerpoint/2010/main" Requires="p14">
          <p:contentPart p14:bwMode="auto" r:id="rId3">
            <p14:nvContentPartPr>
              <p14:cNvPr id="24" name="Ink 23">
                <a:extLst>
                  <a:ext uri="{FF2B5EF4-FFF2-40B4-BE49-F238E27FC236}">
                    <a16:creationId xmlns:a16="http://schemas.microsoft.com/office/drawing/2014/main" id="{B084CA5E-312B-BFF0-830B-26E23E522F07}"/>
                  </a:ext>
                </a:extLst>
              </p14:cNvPr>
              <p14:cNvContentPartPr/>
              <p14:nvPr/>
            </p14:nvContentPartPr>
            <p14:xfrm>
              <a:off x="12880166" y="7781263"/>
              <a:ext cx="1616760" cy="265680"/>
            </p14:xfrm>
          </p:contentPart>
        </mc:Choice>
        <mc:Fallback>
          <p:pic>
            <p:nvPicPr>
              <p:cNvPr id="24" name="Ink 23">
                <a:extLst>
                  <a:ext uri="{FF2B5EF4-FFF2-40B4-BE49-F238E27FC236}">
                    <a16:creationId xmlns:a16="http://schemas.microsoft.com/office/drawing/2014/main" id="{B084CA5E-312B-BFF0-830B-26E23E522F07}"/>
                  </a:ext>
                </a:extLst>
              </p:cNvPr>
              <p:cNvPicPr/>
              <p:nvPr/>
            </p:nvPicPr>
            <p:blipFill>
              <a:blip r:embed="rId4"/>
              <a:stretch>
                <a:fillRect/>
              </a:stretch>
            </p:blipFill>
            <p:spPr>
              <a:xfrm>
                <a:off x="12826166" y="7673623"/>
                <a:ext cx="1724400" cy="48132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9EBB03-F1D6-CDC1-5FAF-B0AC29414F37}"/>
              </a:ext>
            </a:extLst>
          </p:cNvPr>
          <p:cNvSpPr/>
          <p:nvPr/>
        </p:nvSpPr>
        <p:spPr>
          <a:xfrm>
            <a:off x="2460172" y="3119735"/>
            <a:ext cx="9154885" cy="1569660"/>
          </a:xfrm>
          <a:prstGeom prst="rect">
            <a:avLst/>
          </a:prstGeom>
          <a:noFill/>
        </p:spPr>
        <p:txBody>
          <a:bodyPr wrap="square" lIns="91440" tIns="45720" rIns="91440" bIns="45720">
            <a:spAutoFit/>
          </a:bodyPr>
          <a:lstStyle/>
          <a:p>
            <a:pPr algn="ctr"/>
            <a:r>
              <a:rPr lang="en-US" sz="9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THANKYOU</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1F02DEFF-2591-108A-8C55-21F50BDC40C4}"/>
                  </a:ext>
                </a:extLst>
              </p14:cNvPr>
              <p14:cNvContentPartPr/>
              <p14:nvPr/>
            </p14:nvContentPartPr>
            <p14:xfrm>
              <a:off x="12877286" y="7848223"/>
              <a:ext cx="1640520" cy="196560"/>
            </p14:xfrm>
          </p:contentPart>
        </mc:Choice>
        <mc:Fallback>
          <p:pic>
            <p:nvPicPr>
              <p:cNvPr id="3" name="Ink 2">
                <a:extLst>
                  <a:ext uri="{FF2B5EF4-FFF2-40B4-BE49-F238E27FC236}">
                    <a16:creationId xmlns:a16="http://schemas.microsoft.com/office/drawing/2014/main" id="{1F02DEFF-2591-108A-8C55-21F50BDC40C4}"/>
                  </a:ext>
                </a:extLst>
              </p:cNvPr>
              <p:cNvPicPr/>
              <p:nvPr/>
            </p:nvPicPr>
            <p:blipFill>
              <a:blip r:embed="rId3"/>
              <a:stretch>
                <a:fillRect/>
              </a:stretch>
            </p:blipFill>
            <p:spPr>
              <a:xfrm>
                <a:off x="12823286" y="7740223"/>
                <a:ext cx="1748160" cy="412200"/>
              </a:xfrm>
              <a:prstGeom prst="rect">
                <a:avLst/>
              </a:prstGeom>
            </p:spPr>
          </p:pic>
        </mc:Fallback>
      </mc:AlternateContent>
    </p:spTree>
    <p:extLst>
      <p:ext uri="{BB962C8B-B14F-4D97-AF65-F5344CB8AC3E}">
        <p14:creationId xmlns:p14="http://schemas.microsoft.com/office/powerpoint/2010/main" val="147646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694015"/>
            <a:ext cx="7020758"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Getting to Know Polars</a:t>
            </a:r>
            <a:endParaRPr lang="en-US" sz="4850" dirty="0"/>
          </a:p>
        </p:txBody>
      </p:sp>
      <p:sp>
        <p:nvSpPr>
          <p:cNvPr id="4" name="Text 1"/>
          <p:cNvSpPr/>
          <p:nvPr/>
        </p:nvSpPr>
        <p:spPr>
          <a:xfrm>
            <a:off x="6350198" y="1835468"/>
            <a:ext cx="7416403" cy="2368868"/>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Polars combines the flexibility of Python with the speed of Rust, making it ideal for a wide range of data processing tasks. Its core is written in Rust, providing memory efficiency and performance on par with C or C++. Polars utilizes all available CPU cores in parallel and supports large datasets without requiring all data to be in memory.</a:t>
            </a:r>
            <a:endParaRPr lang="en-US" sz="1900" dirty="0"/>
          </a:p>
        </p:txBody>
      </p:sp>
      <p:sp>
        <p:nvSpPr>
          <p:cNvPr id="5" name="Shape 2"/>
          <p:cNvSpPr/>
          <p:nvPr/>
        </p:nvSpPr>
        <p:spPr>
          <a:xfrm>
            <a:off x="6350198" y="4759643"/>
            <a:ext cx="431840" cy="431840"/>
          </a:xfrm>
          <a:prstGeom prst="roundRect">
            <a:avLst>
              <a:gd name="adj" fmla="val 24006"/>
            </a:avLst>
          </a:prstGeom>
          <a:solidFill>
            <a:srgbClr val="003180"/>
          </a:solidFill>
          <a:ln w="15240">
            <a:solidFill>
              <a:srgbClr val="194A99"/>
            </a:solidFill>
            <a:prstDash val="solid"/>
          </a:ln>
        </p:spPr>
        <p:txBody>
          <a:bodyPr/>
          <a:lstStyle/>
          <a:p>
            <a:endParaRPr lang="en-US"/>
          </a:p>
        </p:txBody>
      </p:sp>
      <p:sp>
        <p:nvSpPr>
          <p:cNvPr id="6" name="Text 3"/>
          <p:cNvSpPr/>
          <p:nvPr/>
        </p:nvSpPr>
        <p:spPr>
          <a:xfrm>
            <a:off x="7028855" y="4759643"/>
            <a:ext cx="2906197"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Fast Performance</a:t>
            </a:r>
            <a:endParaRPr lang="en-US" sz="2400" dirty="0"/>
          </a:p>
        </p:txBody>
      </p:sp>
      <p:sp>
        <p:nvSpPr>
          <p:cNvPr id="7" name="Text 4"/>
          <p:cNvSpPr/>
          <p:nvPr/>
        </p:nvSpPr>
        <p:spPr>
          <a:xfrm>
            <a:off x="7028855" y="5293162"/>
            <a:ext cx="2906197"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Leverages Rust for speed and efficiency</a:t>
            </a:r>
            <a:endParaRPr lang="en-US" sz="1900" dirty="0"/>
          </a:p>
        </p:txBody>
      </p:sp>
      <p:sp>
        <p:nvSpPr>
          <p:cNvPr id="8" name="Shape 5"/>
          <p:cNvSpPr/>
          <p:nvPr/>
        </p:nvSpPr>
        <p:spPr>
          <a:xfrm>
            <a:off x="10181868" y="4759643"/>
            <a:ext cx="431840" cy="431840"/>
          </a:xfrm>
          <a:prstGeom prst="roundRect">
            <a:avLst>
              <a:gd name="adj" fmla="val 24006"/>
            </a:avLst>
          </a:prstGeom>
          <a:solidFill>
            <a:srgbClr val="003180"/>
          </a:solidFill>
          <a:ln w="15240">
            <a:solidFill>
              <a:srgbClr val="194A99"/>
            </a:solidFill>
            <a:prstDash val="solid"/>
          </a:ln>
        </p:spPr>
        <p:txBody>
          <a:bodyPr/>
          <a:lstStyle/>
          <a:p>
            <a:endParaRPr lang="en-US"/>
          </a:p>
        </p:txBody>
      </p:sp>
      <p:sp>
        <p:nvSpPr>
          <p:cNvPr id="9" name="Text 6"/>
          <p:cNvSpPr/>
          <p:nvPr/>
        </p:nvSpPr>
        <p:spPr>
          <a:xfrm>
            <a:off x="10860524" y="4759643"/>
            <a:ext cx="2906197"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Parallel Processing</a:t>
            </a:r>
            <a:endParaRPr lang="en-US" sz="2400" dirty="0"/>
          </a:p>
        </p:txBody>
      </p:sp>
      <p:sp>
        <p:nvSpPr>
          <p:cNvPr id="10" name="Text 7"/>
          <p:cNvSpPr/>
          <p:nvPr/>
        </p:nvSpPr>
        <p:spPr>
          <a:xfrm>
            <a:off x="10860524" y="5293162"/>
            <a:ext cx="2906197" cy="789622"/>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Utilizes all available CPU cores</a:t>
            </a:r>
            <a:endParaRPr lang="en-US" sz="1900" dirty="0"/>
          </a:p>
        </p:txBody>
      </p:sp>
      <p:sp>
        <p:nvSpPr>
          <p:cNvPr id="11" name="Shape 8"/>
          <p:cNvSpPr/>
          <p:nvPr/>
        </p:nvSpPr>
        <p:spPr>
          <a:xfrm>
            <a:off x="6350198" y="6607254"/>
            <a:ext cx="431840" cy="431840"/>
          </a:xfrm>
          <a:prstGeom prst="roundRect">
            <a:avLst>
              <a:gd name="adj" fmla="val 24006"/>
            </a:avLst>
          </a:prstGeom>
          <a:solidFill>
            <a:srgbClr val="003180"/>
          </a:solidFill>
          <a:ln w="15240">
            <a:solidFill>
              <a:srgbClr val="194A99"/>
            </a:solidFill>
            <a:prstDash val="solid"/>
          </a:ln>
        </p:spPr>
        <p:txBody>
          <a:bodyPr/>
          <a:lstStyle/>
          <a:p>
            <a:endParaRPr lang="en-US"/>
          </a:p>
        </p:txBody>
      </p:sp>
      <p:sp>
        <p:nvSpPr>
          <p:cNvPr id="12" name="Text 9"/>
          <p:cNvSpPr/>
          <p:nvPr/>
        </p:nvSpPr>
        <p:spPr>
          <a:xfrm>
            <a:off x="7028855" y="6607254"/>
            <a:ext cx="3386018"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Large Dataset Support</a:t>
            </a:r>
            <a:endParaRPr lang="en-US" sz="2400" dirty="0"/>
          </a:p>
        </p:txBody>
      </p:sp>
      <p:sp>
        <p:nvSpPr>
          <p:cNvPr id="13" name="Text 10"/>
          <p:cNvSpPr/>
          <p:nvPr/>
        </p:nvSpPr>
        <p:spPr>
          <a:xfrm>
            <a:off x="7028855" y="7140773"/>
            <a:ext cx="6737747" cy="394811"/>
          </a:xfrm>
          <a:prstGeom prst="rect">
            <a:avLst/>
          </a:prstGeom>
          <a:noFill/>
          <a:ln/>
        </p:spPr>
        <p:txBody>
          <a:bodyPr wrap="non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Handles data larger than available memory</a:t>
            </a:r>
            <a:endParaRPr lang="en-US" sz="1900" dirty="0"/>
          </a:p>
        </p:txBody>
      </p:sp>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7875993B-ED2A-D550-56FD-D12E3D143748}"/>
                  </a:ext>
                </a:extLst>
              </p14:cNvPr>
              <p14:cNvContentPartPr/>
              <p14:nvPr/>
            </p14:nvContentPartPr>
            <p14:xfrm>
              <a:off x="13040726" y="8022463"/>
              <a:ext cx="360" cy="360"/>
            </p14:xfrm>
          </p:contentPart>
        </mc:Choice>
        <mc:Fallback>
          <p:pic>
            <p:nvPicPr>
              <p:cNvPr id="14" name="Ink 13">
                <a:extLst>
                  <a:ext uri="{FF2B5EF4-FFF2-40B4-BE49-F238E27FC236}">
                    <a16:creationId xmlns:a16="http://schemas.microsoft.com/office/drawing/2014/main" id="{7875993B-ED2A-D550-56FD-D12E3D143748}"/>
                  </a:ext>
                </a:extLst>
              </p:cNvPr>
              <p:cNvPicPr/>
              <p:nvPr/>
            </p:nvPicPr>
            <p:blipFill>
              <a:blip r:embed="rId5"/>
              <a:stretch>
                <a:fillRect/>
              </a:stretch>
            </p:blipFill>
            <p:spPr>
              <a:xfrm>
                <a:off x="12987086" y="7914463"/>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2A88FE80-D2AC-5543-40E8-96F013C8DA56}"/>
                  </a:ext>
                </a:extLst>
              </p14:cNvPr>
              <p14:cNvContentPartPr/>
              <p14:nvPr/>
            </p14:nvContentPartPr>
            <p14:xfrm>
              <a:off x="12692606" y="7944789"/>
              <a:ext cx="1823040" cy="89640"/>
            </p14:xfrm>
          </p:contentPart>
        </mc:Choice>
        <mc:Fallback>
          <p:pic>
            <p:nvPicPr>
              <p:cNvPr id="16" name="Ink 15">
                <a:extLst>
                  <a:ext uri="{FF2B5EF4-FFF2-40B4-BE49-F238E27FC236}">
                    <a16:creationId xmlns:a16="http://schemas.microsoft.com/office/drawing/2014/main" id="{2A88FE80-D2AC-5543-40E8-96F013C8DA56}"/>
                  </a:ext>
                </a:extLst>
              </p:cNvPr>
              <p:cNvPicPr/>
              <p:nvPr/>
            </p:nvPicPr>
            <p:blipFill>
              <a:blip r:embed="rId7"/>
              <a:stretch>
                <a:fillRect/>
              </a:stretch>
            </p:blipFill>
            <p:spPr>
              <a:xfrm>
                <a:off x="12638606" y="7836789"/>
                <a:ext cx="193068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34DD51E0-13F9-BFE6-554A-835484F7BCD3}"/>
                  </a:ext>
                </a:extLst>
              </p14:cNvPr>
              <p14:cNvContentPartPr/>
              <p14:nvPr/>
            </p14:nvContentPartPr>
            <p14:xfrm>
              <a:off x="12899606" y="7814914"/>
              <a:ext cx="1530720" cy="165600"/>
            </p14:xfrm>
          </p:contentPart>
        </mc:Choice>
        <mc:Fallback>
          <p:pic>
            <p:nvPicPr>
              <p:cNvPr id="17" name="Ink 16">
                <a:extLst>
                  <a:ext uri="{FF2B5EF4-FFF2-40B4-BE49-F238E27FC236}">
                    <a16:creationId xmlns:a16="http://schemas.microsoft.com/office/drawing/2014/main" id="{34DD51E0-13F9-BFE6-554A-835484F7BCD3}"/>
                  </a:ext>
                </a:extLst>
              </p:cNvPr>
              <p:cNvPicPr/>
              <p:nvPr/>
            </p:nvPicPr>
            <p:blipFill>
              <a:blip r:embed="rId9"/>
              <a:stretch>
                <a:fillRect/>
              </a:stretch>
            </p:blipFill>
            <p:spPr>
              <a:xfrm>
                <a:off x="12845606" y="7707274"/>
                <a:ext cx="1638360" cy="3812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DE01511-6A89-7201-FEFB-E1698AE0D458}"/>
                  </a:ext>
                </a:extLst>
              </p14:cNvPr>
              <p14:cNvContentPartPr/>
              <p14:nvPr/>
            </p14:nvContentPartPr>
            <p14:xfrm>
              <a:off x="4440686" y="4941943"/>
              <a:ext cx="360" cy="360"/>
            </p14:xfrm>
          </p:contentPart>
        </mc:Choice>
        <mc:Fallback>
          <p:pic>
            <p:nvPicPr>
              <p:cNvPr id="2" name="Ink 1">
                <a:extLst>
                  <a:ext uri="{FF2B5EF4-FFF2-40B4-BE49-F238E27FC236}">
                    <a16:creationId xmlns:a16="http://schemas.microsoft.com/office/drawing/2014/main" id="{CDE01511-6A89-7201-FEFB-E1698AE0D458}"/>
                  </a:ext>
                </a:extLst>
              </p:cNvPr>
              <p:cNvPicPr/>
              <p:nvPr/>
            </p:nvPicPr>
            <p:blipFill>
              <a:blip r:embed="rId3"/>
              <a:stretch>
                <a:fillRect/>
              </a:stretch>
            </p:blipFill>
            <p:spPr>
              <a:xfrm>
                <a:off x="4387046" y="4833943"/>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D639F3B-FD97-DF10-C06C-829DEE0E9635}"/>
                  </a:ext>
                </a:extLst>
              </p14:cNvPr>
              <p14:cNvContentPartPr/>
              <p14:nvPr/>
            </p14:nvContentPartPr>
            <p14:xfrm>
              <a:off x="7847490" y="2800170"/>
              <a:ext cx="360" cy="360"/>
            </p14:xfrm>
          </p:contentPart>
        </mc:Choice>
        <mc:Fallback>
          <p:pic>
            <p:nvPicPr>
              <p:cNvPr id="3" name="Ink 2">
                <a:extLst>
                  <a:ext uri="{FF2B5EF4-FFF2-40B4-BE49-F238E27FC236}">
                    <a16:creationId xmlns:a16="http://schemas.microsoft.com/office/drawing/2014/main" id="{4D639F3B-FD97-DF10-C06C-829DEE0E9635}"/>
                  </a:ext>
                </a:extLst>
              </p:cNvPr>
              <p:cNvPicPr/>
              <p:nvPr/>
            </p:nvPicPr>
            <p:blipFill>
              <a:blip r:embed="rId3"/>
              <a:stretch>
                <a:fillRect/>
              </a:stretch>
            </p:blipFill>
            <p:spPr>
              <a:xfrm>
                <a:off x="7793850" y="269253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4F57EF2-B7FA-5296-16A7-6E6CD9504FE1}"/>
                  </a:ext>
                </a:extLst>
              </p14:cNvPr>
              <p14:cNvContentPartPr/>
              <p14:nvPr/>
            </p14:nvContentPartPr>
            <p14:xfrm>
              <a:off x="12834086" y="7858663"/>
              <a:ext cx="1661040" cy="187560"/>
            </p14:xfrm>
          </p:contentPart>
        </mc:Choice>
        <mc:Fallback>
          <p:pic>
            <p:nvPicPr>
              <p:cNvPr id="4" name="Ink 3">
                <a:extLst>
                  <a:ext uri="{FF2B5EF4-FFF2-40B4-BE49-F238E27FC236}">
                    <a16:creationId xmlns:a16="http://schemas.microsoft.com/office/drawing/2014/main" id="{14F57EF2-B7FA-5296-16A7-6E6CD9504FE1}"/>
                  </a:ext>
                </a:extLst>
              </p:cNvPr>
              <p:cNvPicPr/>
              <p:nvPr/>
            </p:nvPicPr>
            <p:blipFill>
              <a:blip r:embed="rId6"/>
              <a:stretch>
                <a:fillRect/>
              </a:stretch>
            </p:blipFill>
            <p:spPr>
              <a:xfrm>
                <a:off x="12780086" y="7750663"/>
                <a:ext cx="1768680" cy="403200"/>
              </a:xfrm>
              <a:prstGeom prst="rect">
                <a:avLst/>
              </a:prstGeom>
            </p:spPr>
          </p:pic>
        </mc:Fallback>
      </mc:AlternateContent>
      <p:sp>
        <p:nvSpPr>
          <p:cNvPr id="5" name="TextBox 4">
            <a:extLst>
              <a:ext uri="{FF2B5EF4-FFF2-40B4-BE49-F238E27FC236}">
                <a16:creationId xmlns:a16="http://schemas.microsoft.com/office/drawing/2014/main" id="{B499C140-335A-3550-9B53-F08C2759F3F8}"/>
              </a:ext>
            </a:extLst>
          </p:cNvPr>
          <p:cNvSpPr txBox="1"/>
          <p:nvPr/>
        </p:nvSpPr>
        <p:spPr>
          <a:xfrm>
            <a:off x="228600" y="1063530"/>
            <a:ext cx="14020800" cy="769441"/>
          </a:xfrm>
          <a:prstGeom prst="rect">
            <a:avLst/>
          </a:prstGeom>
          <a:noFill/>
        </p:spPr>
        <p:txBody>
          <a:bodyPr wrap="square" rtlCol="0">
            <a:spAutoFit/>
          </a:bodyPr>
          <a:lstStyle/>
          <a:p>
            <a:pPr algn="ctr"/>
            <a:r>
              <a:rPr lang="en-US" sz="4400" b="1" dirty="0">
                <a:solidFill>
                  <a:schemeClr val="bg1"/>
                </a:solidFill>
                <a:latin typeface="Merriweather" panose="00000500000000000000" pitchFamily="2" charset="0"/>
                <a:cs typeface="Times New Roman" panose="02020603050405020304" pitchFamily="18" charset="0"/>
              </a:rPr>
              <a:t>Why Polars Matters:</a:t>
            </a:r>
            <a:endParaRPr lang="en-US" sz="4400" dirty="0">
              <a:solidFill>
                <a:schemeClr val="bg1"/>
              </a:solidFill>
              <a:latin typeface="Merriweather" panose="00000500000000000000"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686B82C2-2FEE-C240-D00B-FFA5C1839567}"/>
              </a:ext>
            </a:extLst>
          </p:cNvPr>
          <p:cNvSpPr txBox="1"/>
          <p:nvPr/>
        </p:nvSpPr>
        <p:spPr>
          <a:xfrm>
            <a:off x="1306286" y="2155371"/>
            <a:ext cx="11527800" cy="4401205"/>
          </a:xfrm>
          <a:prstGeom prst="rect">
            <a:avLst/>
          </a:prstGeom>
          <a:noFill/>
        </p:spPr>
        <p:txBody>
          <a:bodyPr wrap="square" rtlCol="0">
            <a:spAutoFit/>
          </a:bodyPr>
          <a:lstStyle/>
          <a:p>
            <a:pPr>
              <a:buFont typeface="+mj-lt"/>
              <a:buAutoNum type="arabicPeriod"/>
            </a:pPr>
            <a:r>
              <a:rPr lang="en-US" sz="2000" dirty="0">
                <a:solidFill>
                  <a:schemeClr val="accent1"/>
                </a:solidFill>
                <a:latin typeface="Merriweather" panose="00000500000000000000" pitchFamily="2" charset="0"/>
              </a:rPr>
              <a:t>Performance Boost: </a:t>
            </a:r>
            <a:r>
              <a:rPr lang="en-US" sz="2000" dirty="0">
                <a:solidFill>
                  <a:schemeClr val="bg2"/>
                </a:solidFill>
                <a:latin typeface="Merriweather" panose="00000500000000000000" pitchFamily="2" charset="0"/>
              </a:rPr>
              <a:t>Polars is designed to be </a:t>
            </a:r>
            <a:r>
              <a:rPr lang="en-US" sz="2000" b="1" dirty="0">
                <a:solidFill>
                  <a:schemeClr val="bg2"/>
                </a:solidFill>
                <a:latin typeface="Merriweather" panose="00000500000000000000" pitchFamily="2" charset="0"/>
              </a:rPr>
              <a:t>blazing fast</a:t>
            </a:r>
            <a:r>
              <a:rPr lang="en-US" sz="2000" dirty="0">
                <a:solidFill>
                  <a:schemeClr val="bg2"/>
                </a:solidFill>
                <a:latin typeface="Merriweather" panose="00000500000000000000" pitchFamily="2" charset="0"/>
              </a:rPr>
              <a:t>. It utilizes Rust's inherent advantages to outperform traditional Python libraries, particularly for large-scale data operations.</a:t>
            </a:r>
          </a:p>
          <a:p>
            <a:pPr>
              <a:buFont typeface="+mj-lt"/>
              <a:buAutoNum type="arabicPeriod"/>
            </a:pPr>
            <a:r>
              <a:rPr lang="en-US" sz="2000" b="1" dirty="0">
                <a:solidFill>
                  <a:schemeClr val="accent1"/>
                </a:solidFill>
                <a:latin typeface="Merriweather" panose="00000500000000000000" pitchFamily="2" charset="0"/>
              </a:rPr>
              <a:t>Multi-Threading:</a:t>
            </a:r>
            <a:r>
              <a:rPr lang="en-US" sz="2000" dirty="0">
                <a:solidFill>
                  <a:schemeClr val="accent1"/>
                </a:solidFill>
                <a:latin typeface="Merriweather" panose="00000500000000000000" pitchFamily="2" charset="0"/>
              </a:rPr>
              <a:t> </a:t>
            </a:r>
            <a:r>
              <a:rPr lang="en-US" sz="2000" dirty="0">
                <a:solidFill>
                  <a:schemeClr val="bg2"/>
                </a:solidFill>
                <a:latin typeface="Merriweather" panose="00000500000000000000" pitchFamily="2" charset="0"/>
              </a:rPr>
              <a:t>Unlike single-threaded libraries like Pandas, Polars takes full advantage of all available CPU cores, enabling parallel processing and significant speedups in computation.</a:t>
            </a:r>
          </a:p>
          <a:p>
            <a:pPr>
              <a:buFont typeface="+mj-lt"/>
              <a:buAutoNum type="arabicPeriod"/>
            </a:pPr>
            <a:r>
              <a:rPr lang="en-US" sz="2000" b="1" dirty="0">
                <a:solidFill>
                  <a:schemeClr val="accent1"/>
                </a:solidFill>
                <a:latin typeface="Merriweather" panose="00000500000000000000" pitchFamily="2" charset="0"/>
              </a:rPr>
              <a:t>Memory Efficiency:</a:t>
            </a:r>
            <a:r>
              <a:rPr lang="en-US" sz="2000" dirty="0">
                <a:solidFill>
                  <a:schemeClr val="accent1"/>
                </a:solidFill>
                <a:latin typeface="Merriweather" panose="00000500000000000000" pitchFamily="2" charset="0"/>
              </a:rPr>
              <a:t> </a:t>
            </a:r>
            <a:r>
              <a:rPr lang="en-US" sz="2000" dirty="0">
                <a:solidFill>
                  <a:schemeClr val="bg2"/>
                </a:solidFill>
                <a:latin typeface="Merriweather" panose="00000500000000000000" pitchFamily="2" charset="0"/>
              </a:rPr>
              <a:t>Polars optimizes memory usage using Arrow's columnar format, ensuring that even datasets larger than your system's memory can be processed seamlessly.</a:t>
            </a:r>
          </a:p>
          <a:p>
            <a:pPr>
              <a:buFont typeface="+mj-lt"/>
              <a:buAutoNum type="arabicPeriod"/>
            </a:pPr>
            <a:r>
              <a:rPr lang="en-US" sz="2000" b="1" dirty="0">
                <a:solidFill>
                  <a:schemeClr val="bg2"/>
                </a:solidFill>
                <a:latin typeface="Merriweather" panose="00000500000000000000" pitchFamily="2" charset="0"/>
              </a:rPr>
              <a:t>Modern Features:</a:t>
            </a:r>
            <a:endParaRPr lang="en-US" sz="2000" dirty="0">
              <a:solidFill>
                <a:schemeClr val="bg2"/>
              </a:solidFill>
              <a:latin typeface="Merriweather" panose="00000500000000000000" pitchFamily="2" charset="0"/>
            </a:endParaRPr>
          </a:p>
          <a:p>
            <a:pPr marL="742950" lvl="1" indent="-285750">
              <a:buFont typeface="+mj-lt"/>
              <a:buAutoNum type="arabicPeriod"/>
            </a:pPr>
            <a:r>
              <a:rPr lang="en-US" sz="2000" b="1" dirty="0">
                <a:solidFill>
                  <a:schemeClr val="accent1"/>
                </a:solidFill>
                <a:latin typeface="Merriweather" panose="00000500000000000000" pitchFamily="2" charset="0"/>
              </a:rPr>
              <a:t>Lazy</a:t>
            </a:r>
            <a:r>
              <a:rPr lang="en-US" sz="2000" b="1" dirty="0">
                <a:solidFill>
                  <a:schemeClr val="bg2"/>
                </a:solidFill>
                <a:latin typeface="Merriweather" panose="00000500000000000000" pitchFamily="2" charset="0"/>
              </a:rPr>
              <a:t> </a:t>
            </a:r>
            <a:r>
              <a:rPr lang="en-US" sz="2000" b="1" dirty="0">
                <a:solidFill>
                  <a:schemeClr val="accent1"/>
                </a:solidFill>
                <a:latin typeface="Merriweather" panose="00000500000000000000" pitchFamily="2" charset="0"/>
              </a:rPr>
              <a:t>Evaluation</a:t>
            </a:r>
            <a:r>
              <a:rPr lang="en-US" sz="2000" b="1" dirty="0">
                <a:solidFill>
                  <a:schemeClr val="bg2"/>
                </a:solidFill>
                <a:latin typeface="Merriweather" panose="00000500000000000000" pitchFamily="2" charset="0"/>
              </a:rPr>
              <a:t>:</a:t>
            </a:r>
            <a:r>
              <a:rPr lang="en-US" sz="2000" dirty="0">
                <a:solidFill>
                  <a:schemeClr val="bg2"/>
                </a:solidFill>
                <a:latin typeface="Merriweather" panose="00000500000000000000" pitchFamily="2" charset="0"/>
              </a:rPr>
              <a:t> Deferred execution allows optimization of the entire query plan before running it.</a:t>
            </a:r>
          </a:p>
          <a:p>
            <a:pPr marL="742950" lvl="1" indent="-285750">
              <a:buFont typeface="+mj-lt"/>
              <a:buAutoNum type="arabicPeriod"/>
            </a:pPr>
            <a:r>
              <a:rPr lang="en-US" sz="2000" b="1" dirty="0">
                <a:solidFill>
                  <a:schemeClr val="accent1"/>
                </a:solidFill>
                <a:latin typeface="Merriweather" panose="00000500000000000000" pitchFamily="2" charset="0"/>
              </a:rPr>
              <a:t>Integration</a:t>
            </a:r>
            <a:r>
              <a:rPr lang="en-US" sz="2000" b="1" dirty="0">
                <a:solidFill>
                  <a:schemeClr val="bg2"/>
                </a:solidFill>
                <a:latin typeface="Merriweather" panose="00000500000000000000" pitchFamily="2" charset="0"/>
              </a:rPr>
              <a:t>:</a:t>
            </a:r>
            <a:r>
              <a:rPr lang="en-US" sz="2000" dirty="0">
                <a:solidFill>
                  <a:schemeClr val="bg2"/>
                </a:solidFill>
                <a:latin typeface="Merriweather" panose="00000500000000000000" pitchFamily="2" charset="0"/>
              </a:rPr>
              <a:t> Polars supports multiple file formats (CSV, Parquet, JSON) and databases, making it versatile for various data workflows.</a:t>
            </a:r>
          </a:p>
        </p:txBody>
      </p:sp>
    </p:spTree>
    <p:extLst>
      <p:ext uri="{BB962C8B-B14F-4D97-AF65-F5344CB8AC3E}">
        <p14:creationId xmlns:p14="http://schemas.microsoft.com/office/powerpoint/2010/main" val="2529150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4256" y="724972"/>
            <a:ext cx="5101947" cy="637699"/>
          </a:xfrm>
          <a:prstGeom prst="rect">
            <a:avLst/>
          </a:prstGeom>
          <a:noFill/>
          <a:ln/>
        </p:spPr>
        <p:txBody>
          <a:bodyPr wrap="none" lIns="0" tIns="0" rIns="0" bIns="0" rtlCol="0" anchor="t"/>
          <a:lstStyle/>
          <a:p>
            <a:pPr marL="0" indent="0">
              <a:lnSpc>
                <a:spcPts val="5000"/>
              </a:lnSpc>
              <a:buNone/>
            </a:pPr>
            <a:r>
              <a:rPr lang="en-US" sz="4000" dirty="0">
                <a:solidFill>
                  <a:srgbClr val="F5F0F0"/>
                </a:solidFill>
                <a:latin typeface="Merriweather" pitchFamily="34" charset="0"/>
                <a:ea typeface="Merriweather" pitchFamily="34" charset="-122"/>
                <a:cs typeface="Merriweather" pitchFamily="34" charset="-120"/>
              </a:rPr>
              <a:t>Installing Polars</a:t>
            </a:r>
            <a:endParaRPr lang="en-US" sz="4000" dirty="0"/>
          </a:p>
        </p:txBody>
      </p:sp>
      <p:sp>
        <p:nvSpPr>
          <p:cNvPr id="4" name="Text 1"/>
          <p:cNvSpPr/>
          <p:nvPr/>
        </p:nvSpPr>
        <p:spPr>
          <a:xfrm>
            <a:off x="714256" y="1668780"/>
            <a:ext cx="7715488" cy="1321118"/>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Merriweather" pitchFamily="34" charset="0"/>
                <a:ea typeface="Merriweather" pitchFamily="34" charset="-122"/>
                <a:cs typeface="Merriweather" pitchFamily="34" charset="-120"/>
              </a:rPr>
              <a:t>Getting started with Polars is straightforward. You can install it using pip, the Python package installer. For basic functionality, simply run </a:t>
            </a:r>
            <a:r>
              <a:rPr lang="en-US" sz="1600" dirty="0">
                <a:solidFill>
                  <a:srgbClr val="E2E6E9"/>
                </a:solidFill>
                <a:highlight>
                  <a:srgbClr val="001D4D"/>
                </a:highlight>
                <a:latin typeface="Consolas" pitchFamily="34" charset="0"/>
                <a:ea typeface="Consolas" pitchFamily="34" charset="-122"/>
                <a:cs typeface="Consolas" pitchFamily="34" charset="-120"/>
              </a:rPr>
              <a:t>pip install polars</a:t>
            </a:r>
            <a:r>
              <a:rPr lang="en-US" sz="1600" dirty="0">
                <a:solidFill>
                  <a:srgbClr val="E2E6E9"/>
                </a:solidFill>
                <a:latin typeface="Merriweather" pitchFamily="34" charset="0"/>
                <a:ea typeface="Merriweather" pitchFamily="34" charset="-122"/>
                <a:cs typeface="Merriweather" pitchFamily="34" charset="-120"/>
              </a:rPr>
              <a:t>. To access additional features, you can install Polars with specific feature flags.</a:t>
            </a:r>
            <a:endParaRPr lang="en-US" sz="1600" dirty="0"/>
          </a:p>
        </p:txBody>
      </p:sp>
      <p:sp>
        <p:nvSpPr>
          <p:cNvPr id="5" name="Shape 2"/>
          <p:cNvSpPr/>
          <p:nvPr/>
        </p:nvSpPr>
        <p:spPr>
          <a:xfrm>
            <a:off x="1008936" y="3219450"/>
            <a:ext cx="22860" cy="4285059"/>
          </a:xfrm>
          <a:prstGeom prst="roundRect">
            <a:avLst>
              <a:gd name="adj" fmla="val 374949"/>
            </a:avLst>
          </a:prstGeom>
          <a:solidFill>
            <a:srgbClr val="194A99"/>
          </a:solidFill>
          <a:ln/>
        </p:spPr>
        <p:txBody>
          <a:bodyPr/>
          <a:lstStyle/>
          <a:p>
            <a:endParaRPr lang="en-US"/>
          </a:p>
        </p:txBody>
      </p:sp>
      <p:sp>
        <p:nvSpPr>
          <p:cNvPr id="6" name="Shape 3"/>
          <p:cNvSpPr/>
          <p:nvPr/>
        </p:nvSpPr>
        <p:spPr>
          <a:xfrm>
            <a:off x="1227058" y="3667125"/>
            <a:ext cx="714256" cy="22860"/>
          </a:xfrm>
          <a:prstGeom prst="roundRect">
            <a:avLst>
              <a:gd name="adj" fmla="val 374949"/>
            </a:avLst>
          </a:prstGeom>
          <a:solidFill>
            <a:srgbClr val="194A99"/>
          </a:solidFill>
          <a:ln/>
        </p:spPr>
        <p:txBody>
          <a:bodyPr/>
          <a:lstStyle/>
          <a:p>
            <a:endParaRPr lang="en-US"/>
          </a:p>
        </p:txBody>
      </p:sp>
      <p:sp>
        <p:nvSpPr>
          <p:cNvPr id="7" name="Shape 4"/>
          <p:cNvSpPr/>
          <p:nvPr/>
        </p:nvSpPr>
        <p:spPr>
          <a:xfrm>
            <a:off x="790813" y="3449003"/>
            <a:ext cx="459105" cy="459105"/>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8" name="Text 5"/>
          <p:cNvSpPr/>
          <p:nvPr/>
        </p:nvSpPr>
        <p:spPr>
          <a:xfrm>
            <a:off x="952976" y="3525441"/>
            <a:ext cx="134660" cy="306110"/>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9" name="Text 6"/>
          <p:cNvSpPr/>
          <p:nvPr/>
        </p:nvSpPr>
        <p:spPr>
          <a:xfrm>
            <a:off x="2142768" y="3423523"/>
            <a:ext cx="2550914" cy="31884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Basic Installation</a:t>
            </a:r>
            <a:endParaRPr lang="en-US" sz="2000" dirty="0"/>
          </a:p>
        </p:txBody>
      </p:sp>
      <p:sp>
        <p:nvSpPr>
          <p:cNvPr id="10" name="Text 7"/>
          <p:cNvSpPr/>
          <p:nvPr/>
        </p:nvSpPr>
        <p:spPr>
          <a:xfrm>
            <a:off x="2142768" y="3864769"/>
            <a:ext cx="6286976" cy="334089"/>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Run </a:t>
            </a:r>
            <a:r>
              <a:rPr lang="en-US" sz="1600" dirty="0">
                <a:solidFill>
                  <a:srgbClr val="E2E6E9"/>
                </a:solidFill>
                <a:highlight>
                  <a:srgbClr val="001D4D"/>
                </a:highlight>
                <a:latin typeface="Consolas" pitchFamily="34" charset="0"/>
                <a:ea typeface="Consolas" pitchFamily="34" charset="-122"/>
                <a:cs typeface="Consolas" pitchFamily="34" charset="-120"/>
              </a:rPr>
              <a:t>pip install polars</a:t>
            </a:r>
            <a:r>
              <a:rPr lang="en-US" sz="1600" dirty="0">
                <a:solidFill>
                  <a:srgbClr val="E2E6E9"/>
                </a:solidFill>
                <a:latin typeface="Merriweather" pitchFamily="34" charset="0"/>
                <a:ea typeface="Merriweather" pitchFamily="34" charset="-122"/>
                <a:cs typeface="Merriweather" pitchFamily="34" charset="-120"/>
              </a:rPr>
              <a:t> for core functionality</a:t>
            </a:r>
            <a:endParaRPr lang="en-US" sz="1600" dirty="0"/>
          </a:p>
        </p:txBody>
      </p:sp>
      <p:sp>
        <p:nvSpPr>
          <p:cNvPr id="11" name="Shape 8"/>
          <p:cNvSpPr/>
          <p:nvPr/>
        </p:nvSpPr>
        <p:spPr>
          <a:xfrm>
            <a:off x="1227058" y="5054679"/>
            <a:ext cx="714256" cy="22860"/>
          </a:xfrm>
          <a:prstGeom prst="roundRect">
            <a:avLst>
              <a:gd name="adj" fmla="val 374949"/>
            </a:avLst>
          </a:prstGeom>
          <a:solidFill>
            <a:srgbClr val="194A99"/>
          </a:solidFill>
          <a:ln/>
        </p:spPr>
        <p:txBody>
          <a:bodyPr/>
          <a:lstStyle/>
          <a:p>
            <a:endParaRPr lang="en-US"/>
          </a:p>
        </p:txBody>
      </p:sp>
      <p:sp>
        <p:nvSpPr>
          <p:cNvPr id="12" name="Shape 9"/>
          <p:cNvSpPr/>
          <p:nvPr/>
        </p:nvSpPr>
        <p:spPr>
          <a:xfrm>
            <a:off x="790813" y="4836557"/>
            <a:ext cx="459105" cy="459105"/>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3" name="Text 10"/>
          <p:cNvSpPr/>
          <p:nvPr/>
        </p:nvSpPr>
        <p:spPr>
          <a:xfrm>
            <a:off x="928807" y="4912995"/>
            <a:ext cx="182999" cy="306110"/>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4" name="Text 11"/>
          <p:cNvSpPr/>
          <p:nvPr/>
        </p:nvSpPr>
        <p:spPr>
          <a:xfrm>
            <a:off x="2142768" y="4811077"/>
            <a:ext cx="2550914" cy="31884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Feature Flags</a:t>
            </a:r>
            <a:endParaRPr lang="en-US" sz="2000" dirty="0"/>
          </a:p>
        </p:txBody>
      </p:sp>
      <p:sp>
        <p:nvSpPr>
          <p:cNvPr id="15" name="Text 12"/>
          <p:cNvSpPr/>
          <p:nvPr/>
        </p:nvSpPr>
        <p:spPr>
          <a:xfrm>
            <a:off x="2142768" y="5252323"/>
            <a:ext cx="6286976" cy="660559"/>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Install with </a:t>
            </a:r>
            <a:r>
              <a:rPr lang="en-US" sz="1600" dirty="0">
                <a:solidFill>
                  <a:srgbClr val="E2E6E9"/>
                </a:solidFill>
                <a:highlight>
                  <a:srgbClr val="001D4D"/>
                </a:highlight>
                <a:latin typeface="Consolas" pitchFamily="34" charset="0"/>
                <a:ea typeface="Consolas" pitchFamily="34" charset="-122"/>
                <a:cs typeface="Consolas" pitchFamily="34" charset="-120"/>
              </a:rPr>
              <a:t>pip install "polars[numpy, pandas]"</a:t>
            </a:r>
            <a:r>
              <a:rPr lang="en-US" sz="1600" dirty="0">
                <a:solidFill>
                  <a:srgbClr val="E2E6E9"/>
                </a:solidFill>
                <a:latin typeface="Merriweather" pitchFamily="34" charset="0"/>
                <a:ea typeface="Merriweather" pitchFamily="34" charset="-122"/>
                <a:cs typeface="Merriweather" pitchFamily="34" charset="-120"/>
              </a:rPr>
              <a:t> for integration with NumPy and pandas</a:t>
            </a:r>
            <a:endParaRPr lang="en-US" sz="1600" dirty="0"/>
          </a:p>
        </p:txBody>
      </p:sp>
      <p:sp>
        <p:nvSpPr>
          <p:cNvPr id="16" name="Shape 13"/>
          <p:cNvSpPr/>
          <p:nvPr/>
        </p:nvSpPr>
        <p:spPr>
          <a:xfrm>
            <a:off x="1227058" y="6768703"/>
            <a:ext cx="714256" cy="22860"/>
          </a:xfrm>
          <a:prstGeom prst="roundRect">
            <a:avLst>
              <a:gd name="adj" fmla="val 374949"/>
            </a:avLst>
          </a:prstGeom>
          <a:solidFill>
            <a:srgbClr val="194A99"/>
          </a:solidFill>
          <a:ln/>
        </p:spPr>
        <p:txBody>
          <a:bodyPr/>
          <a:lstStyle/>
          <a:p>
            <a:endParaRPr lang="en-US"/>
          </a:p>
        </p:txBody>
      </p:sp>
      <p:sp>
        <p:nvSpPr>
          <p:cNvPr id="17" name="Shape 14"/>
          <p:cNvSpPr/>
          <p:nvPr/>
        </p:nvSpPr>
        <p:spPr>
          <a:xfrm>
            <a:off x="790813" y="6550581"/>
            <a:ext cx="459105" cy="459105"/>
          </a:xfrm>
          <a:prstGeom prst="roundRect">
            <a:avLst>
              <a:gd name="adj" fmla="val 18670"/>
            </a:avLst>
          </a:prstGeom>
          <a:solidFill>
            <a:srgbClr val="003180"/>
          </a:solidFill>
          <a:ln w="7620">
            <a:solidFill>
              <a:srgbClr val="194A99"/>
            </a:solidFill>
            <a:prstDash val="solid"/>
          </a:ln>
        </p:spPr>
        <p:txBody>
          <a:bodyPr/>
          <a:lstStyle/>
          <a:p>
            <a:endParaRPr lang="en-US"/>
          </a:p>
        </p:txBody>
      </p:sp>
      <p:sp>
        <p:nvSpPr>
          <p:cNvPr id="18" name="Text 15"/>
          <p:cNvSpPr/>
          <p:nvPr/>
        </p:nvSpPr>
        <p:spPr>
          <a:xfrm>
            <a:off x="934641" y="6627019"/>
            <a:ext cx="171450" cy="306110"/>
          </a:xfrm>
          <a:prstGeom prst="rect">
            <a:avLst/>
          </a:prstGeom>
          <a:noFill/>
          <a:ln/>
        </p:spPr>
        <p:txBody>
          <a:bodyPr wrap="none" lIns="0" tIns="0" rIns="0" bIns="0" rtlCol="0" anchor="t"/>
          <a:lstStyle/>
          <a:p>
            <a:pPr marL="0" indent="0" algn="ctr">
              <a:lnSpc>
                <a:spcPts val="2400"/>
              </a:lnSpc>
              <a:buNone/>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9" name="Text 16"/>
          <p:cNvSpPr/>
          <p:nvPr/>
        </p:nvSpPr>
        <p:spPr>
          <a:xfrm>
            <a:off x="2142768" y="6525101"/>
            <a:ext cx="2550914" cy="31884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Full Installation</a:t>
            </a:r>
            <a:endParaRPr lang="en-US" sz="2000" dirty="0"/>
          </a:p>
        </p:txBody>
      </p:sp>
      <p:sp>
        <p:nvSpPr>
          <p:cNvPr id="20" name="Text 17"/>
          <p:cNvSpPr/>
          <p:nvPr/>
        </p:nvSpPr>
        <p:spPr>
          <a:xfrm>
            <a:off x="2142768" y="6966347"/>
            <a:ext cx="6286976" cy="334089"/>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Use </a:t>
            </a:r>
            <a:r>
              <a:rPr lang="en-US" sz="1600" dirty="0">
                <a:solidFill>
                  <a:srgbClr val="E2E6E9"/>
                </a:solidFill>
                <a:highlight>
                  <a:srgbClr val="001D4D"/>
                </a:highlight>
                <a:latin typeface="Consolas" pitchFamily="34" charset="0"/>
                <a:ea typeface="Consolas" pitchFamily="34" charset="-122"/>
                <a:cs typeface="Consolas" pitchFamily="34" charset="-120"/>
              </a:rPr>
              <a:t>pip install "polars[all]"</a:t>
            </a:r>
            <a:r>
              <a:rPr lang="en-US" sz="1600" dirty="0">
                <a:solidFill>
                  <a:srgbClr val="E2E6E9"/>
                </a:solidFill>
                <a:latin typeface="Merriweather" pitchFamily="34" charset="0"/>
                <a:ea typeface="Merriweather" pitchFamily="34" charset="-122"/>
                <a:cs typeface="Merriweather" pitchFamily="34" charset="-120"/>
              </a:rPr>
              <a:t> to install all optional dependencies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608415"/>
            <a:ext cx="12077462"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DataFrames, Expressions, and Contexts</a:t>
            </a:r>
            <a:endParaRPr lang="en-US" sz="4850" dirty="0"/>
          </a:p>
        </p:txBody>
      </p:sp>
      <p:sp>
        <p:nvSpPr>
          <p:cNvPr id="3" name="Text 1"/>
          <p:cNvSpPr/>
          <p:nvPr/>
        </p:nvSpPr>
        <p:spPr>
          <a:xfrm>
            <a:off x="863798" y="2873335"/>
            <a:ext cx="1290280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Polars introduces powerful concepts for data manipulation: DataFrames, expressions, and contexts. DataFrames are the core data structure, similar to pandas. Expressions allow you to perform operations on columns, while contexts determine how expressions are evaluated.</a:t>
            </a:r>
            <a:endParaRPr lang="en-US" sz="1900" dirty="0"/>
          </a:p>
        </p:txBody>
      </p:sp>
      <p:sp>
        <p:nvSpPr>
          <p:cNvPr id="4" name="Text 2"/>
          <p:cNvSpPr/>
          <p:nvPr/>
        </p:nvSpPr>
        <p:spPr>
          <a:xfrm>
            <a:off x="863798" y="458223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DataFrames</a:t>
            </a:r>
            <a:endParaRPr lang="en-US" sz="2400" dirty="0"/>
          </a:p>
        </p:txBody>
      </p:sp>
      <p:sp>
        <p:nvSpPr>
          <p:cNvPr id="5" name="Text 3"/>
          <p:cNvSpPr/>
          <p:nvPr/>
        </p:nvSpPr>
        <p:spPr>
          <a:xfrm>
            <a:off x="863798" y="5214580"/>
            <a:ext cx="38989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Two-dimensional data structures composed of rows and columns</a:t>
            </a:r>
            <a:endParaRPr lang="en-US" sz="1900" dirty="0"/>
          </a:p>
        </p:txBody>
      </p:sp>
      <p:sp>
        <p:nvSpPr>
          <p:cNvPr id="6" name="Text 4"/>
          <p:cNvSpPr/>
          <p:nvPr/>
        </p:nvSpPr>
        <p:spPr>
          <a:xfrm>
            <a:off x="5372576" y="458223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Expressions</a:t>
            </a:r>
            <a:endParaRPr lang="en-US" sz="2400" dirty="0"/>
          </a:p>
        </p:txBody>
      </p:sp>
      <p:sp>
        <p:nvSpPr>
          <p:cNvPr id="7" name="Text 5"/>
          <p:cNvSpPr/>
          <p:nvPr/>
        </p:nvSpPr>
        <p:spPr>
          <a:xfrm>
            <a:off x="5372576" y="5214580"/>
            <a:ext cx="38989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Computations or transformations performed on data columns</a:t>
            </a:r>
            <a:endParaRPr lang="en-US" sz="1900" dirty="0"/>
          </a:p>
        </p:txBody>
      </p:sp>
      <p:sp>
        <p:nvSpPr>
          <p:cNvPr id="8" name="Text 6"/>
          <p:cNvSpPr/>
          <p:nvPr/>
        </p:nvSpPr>
        <p:spPr>
          <a:xfrm>
            <a:off x="9881354" y="458223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Contexts</a:t>
            </a:r>
            <a:endParaRPr lang="en-US" sz="2400" dirty="0"/>
          </a:p>
        </p:txBody>
      </p:sp>
      <p:sp>
        <p:nvSpPr>
          <p:cNvPr id="9" name="Text 7"/>
          <p:cNvSpPr/>
          <p:nvPr/>
        </p:nvSpPr>
        <p:spPr>
          <a:xfrm>
            <a:off x="9881354" y="5214580"/>
            <a:ext cx="3898940"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Environments in which expressions are evaluated, such as select, filter, or groupby</a:t>
            </a:r>
            <a:endParaRPr lang="en-US" sz="1900" dirty="0"/>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C0869F9A-BCDC-9757-0F67-C3916772006D}"/>
                  </a:ext>
                </a:extLst>
              </p14:cNvPr>
              <p14:cNvContentPartPr/>
              <p14:nvPr/>
            </p14:nvContentPartPr>
            <p14:xfrm>
              <a:off x="12811766" y="7770103"/>
              <a:ext cx="1782000" cy="296640"/>
            </p14:xfrm>
          </p:contentPart>
        </mc:Choice>
        <mc:Fallback>
          <p:pic>
            <p:nvPicPr>
              <p:cNvPr id="10" name="Ink 9">
                <a:extLst>
                  <a:ext uri="{FF2B5EF4-FFF2-40B4-BE49-F238E27FC236}">
                    <a16:creationId xmlns:a16="http://schemas.microsoft.com/office/drawing/2014/main" id="{C0869F9A-BCDC-9757-0F67-C3916772006D}"/>
                  </a:ext>
                </a:extLst>
              </p:cNvPr>
              <p:cNvPicPr/>
              <p:nvPr/>
            </p:nvPicPr>
            <p:blipFill>
              <a:blip r:embed="rId4"/>
              <a:stretch>
                <a:fillRect/>
              </a:stretch>
            </p:blipFill>
            <p:spPr>
              <a:xfrm>
                <a:off x="12758126" y="7662103"/>
                <a:ext cx="1889640" cy="51228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79953" y="589478"/>
            <a:ext cx="6752630" cy="517684"/>
          </a:xfrm>
          <a:prstGeom prst="rect">
            <a:avLst/>
          </a:prstGeom>
          <a:noFill/>
          <a:ln/>
        </p:spPr>
        <p:txBody>
          <a:bodyPr wrap="none" lIns="0" tIns="0" rIns="0" bIns="0" rtlCol="0" anchor="t"/>
          <a:lstStyle/>
          <a:p>
            <a:pPr marL="0" indent="0">
              <a:lnSpc>
                <a:spcPts val="4050"/>
              </a:lnSpc>
              <a:buNone/>
            </a:pPr>
            <a:r>
              <a:rPr lang="en-US" sz="3250" dirty="0">
                <a:solidFill>
                  <a:srgbClr val="F5F0F0"/>
                </a:solidFill>
                <a:latin typeface="Merriweather" pitchFamily="34" charset="0"/>
                <a:ea typeface="Merriweather" pitchFamily="34" charset="-122"/>
                <a:cs typeface="Merriweather" pitchFamily="34" charset="-120"/>
              </a:rPr>
              <a:t>Working with Polars DataFrames</a:t>
            </a:r>
            <a:endParaRPr lang="en-US" sz="3250" dirty="0"/>
          </a:p>
        </p:txBody>
      </p:sp>
      <p:sp>
        <p:nvSpPr>
          <p:cNvPr id="4" name="Text 1"/>
          <p:cNvSpPr/>
          <p:nvPr/>
        </p:nvSpPr>
        <p:spPr>
          <a:xfrm>
            <a:off x="579953" y="1355646"/>
            <a:ext cx="7984093" cy="795457"/>
          </a:xfrm>
          <a:prstGeom prst="rect">
            <a:avLst/>
          </a:prstGeom>
          <a:noFill/>
          <a:ln/>
        </p:spPr>
        <p:txBody>
          <a:bodyPr wrap="square" lIns="0" tIns="0" rIns="0" bIns="0" rtlCol="0" anchor="t"/>
          <a:lstStyle/>
          <a:p>
            <a:pPr marL="0" indent="0">
              <a:lnSpc>
                <a:spcPts val="2050"/>
              </a:lnSpc>
              <a:buNone/>
            </a:pPr>
            <a:r>
              <a:rPr lang="en-US" sz="1300" dirty="0">
                <a:solidFill>
                  <a:srgbClr val="E2E6E9"/>
                </a:solidFill>
                <a:latin typeface="Merriweather" pitchFamily="34" charset="0"/>
                <a:ea typeface="Merriweather" pitchFamily="34" charset="-122"/>
                <a:cs typeface="Merriweather" pitchFamily="34" charset="-120"/>
              </a:rPr>
              <a:t>Polars DataFrames offer a familiar interface for data manipulation. You can create DataFrames from various data sources, perform operations, and explore data efficiently. Polars provides methods like .schema, .head(), and .describe() for quick data inspection.</a:t>
            </a:r>
            <a:endParaRPr lang="en-US" sz="1300" dirty="0"/>
          </a:p>
        </p:txBody>
      </p:sp>
      <p:pic>
        <p:nvPicPr>
          <p:cNvPr id="5" name="Image 1" descr="preencoded.png"/>
          <p:cNvPicPr>
            <a:picLocks noChangeAspect="1"/>
          </p:cNvPicPr>
          <p:nvPr/>
        </p:nvPicPr>
        <p:blipFill>
          <a:blip r:embed="rId4"/>
          <a:stretch>
            <a:fillRect/>
          </a:stretch>
        </p:blipFill>
        <p:spPr>
          <a:xfrm>
            <a:off x="579953" y="2337435"/>
            <a:ext cx="828437" cy="1325642"/>
          </a:xfrm>
          <a:prstGeom prst="rect">
            <a:avLst/>
          </a:prstGeom>
        </p:spPr>
      </p:pic>
      <p:sp>
        <p:nvSpPr>
          <p:cNvPr id="6" name="Text 2"/>
          <p:cNvSpPr/>
          <p:nvPr/>
        </p:nvSpPr>
        <p:spPr>
          <a:xfrm>
            <a:off x="1656874" y="2503051"/>
            <a:ext cx="2071211" cy="258961"/>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Create DataFrame</a:t>
            </a:r>
            <a:endParaRPr lang="en-US" sz="1600" dirty="0"/>
          </a:p>
        </p:txBody>
      </p:sp>
      <p:sp>
        <p:nvSpPr>
          <p:cNvPr id="7" name="Text 3"/>
          <p:cNvSpPr/>
          <p:nvPr/>
        </p:nvSpPr>
        <p:spPr>
          <a:xfrm>
            <a:off x="1656874" y="2861429"/>
            <a:ext cx="6907173" cy="265152"/>
          </a:xfrm>
          <a:prstGeom prst="rect">
            <a:avLst/>
          </a:prstGeom>
          <a:noFill/>
          <a:ln/>
        </p:spPr>
        <p:txBody>
          <a:bodyPr wrap="none" lIns="0" tIns="0" rIns="0" bIns="0" rtlCol="0" anchor="t"/>
          <a:lstStyle/>
          <a:p>
            <a:pPr marL="0" indent="0" algn="l">
              <a:lnSpc>
                <a:spcPts val="2050"/>
              </a:lnSpc>
              <a:buNone/>
            </a:pPr>
            <a:r>
              <a:rPr lang="en-US" sz="1300" dirty="0">
                <a:solidFill>
                  <a:srgbClr val="E2E6E9"/>
                </a:solidFill>
                <a:latin typeface="Merriweather" pitchFamily="34" charset="0"/>
                <a:ea typeface="Merriweather" pitchFamily="34" charset="-122"/>
                <a:cs typeface="Merriweather" pitchFamily="34" charset="-120"/>
              </a:rPr>
              <a:t>From dictionaries, CSV files, or other sources</a:t>
            </a:r>
            <a:endParaRPr lang="en-US" sz="1300" dirty="0"/>
          </a:p>
        </p:txBody>
      </p:sp>
      <p:pic>
        <p:nvPicPr>
          <p:cNvPr id="8" name="Image 2" descr="preencoded.png"/>
          <p:cNvPicPr>
            <a:picLocks noChangeAspect="1"/>
          </p:cNvPicPr>
          <p:nvPr/>
        </p:nvPicPr>
        <p:blipFill>
          <a:blip r:embed="rId5"/>
          <a:stretch>
            <a:fillRect/>
          </a:stretch>
        </p:blipFill>
        <p:spPr>
          <a:xfrm>
            <a:off x="579953" y="3663077"/>
            <a:ext cx="828437" cy="1325642"/>
          </a:xfrm>
          <a:prstGeom prst="rect">
            <a:avLst/>
          </a:prstGeom>
        </p:spPr>
      </p:pic>
      <p:sp>
        <p:nvSpPr>
          <p:cNvPr id="9" name="Text 4"/>
          <p:cNvSpPr/>
          <p:nvPr/>
        </p:nvSpPr>
        <p:spPr>
          <a:xfrm>
            <a:off x="1656874" y="3828693"/>
            <a:ext cx="2071211" cy="258961"/>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Inspect Data</a:t>
            </a:r>
            <a:endParaRPr lang="en-US" sz="1600" dirty="0"/>
          </a:p>
        </p:txBody>
      </p:sp>
      <p:sp>
        <p:nvSpPr>
          <p:cNvPr id="10" name="Text 5"/>
          <p:cNvSpPr/>
          <p:nvPr/>
        </p:nvSpPr>
        <p:spPr>
          <a:xfrm>
            <a:off x="1656874" y="4187071"/>
            <a:ext cx="6907173" cy="265152"/>
          </a:xfrm>
          <a:prstGeom prst="rect">
            <a:avLst/>
          </a:prstGeom>
          <a:noFill/>
          <a:ln/>
        </p:spPr>
        <p:txBody>
          <a:bodyPr wrap="none" lIns="0" tIns="0" rIns="0" bIns="0" rtlCol="0" anchor="t"/>
          <a:lstStyle/>
          <a:p>
            <a:pPr marL="0" indent="0" algn="l">
              <a:lnSpc>
                <a:spcPts val="2050"/>
              </a:lnSpc>
              <a:buNone/>
            </a:pPr>
            <a:r>
              <a:rPr lang="en-US" sz="1300" dirty="0">
                <a:solidFill>
                  <a:srgbClr val="E2E6E9"/>
                </a:solidFill>
                <a:latin typeface="Merriweather" pitchFamily="34" charset="0"/>
                <a:ea typeface="Merriweather" pitchFamily="34" charset="-122"/>
                <a:cs typeface="Merriweather" pitchFamily="34" charset="-120"/>
              </a:rPr>
              <a:t>Use .schema, .head(), and .describe() methods</a:t>
            </a:r>
            <a:endParaRPr lang="en-US" sz="1300" dirty="0"/>
          </a:p>
        </p:txBody>
      </p:sp>
      <p:pic>
        <p:nvPicPr>
          <p:cNvPr id="11" name="Image 3" descr="preencoded.png"/>
          <p:cNvPicPr>
            <a:picLocks noChangeAspect="1"/>
          </p:cNvPicPr>
          <p:nvPr/>
        </p:nvPicPr>
        <p:blipFill>
          <a:blip r:embed="rId6"/>
          <a:stretch>
            <a:fillRect/>
          </a:stretch>
        </p:blipFill>
        <p:spPr>
          <a:xfrm>
            <a:off x="579953" y="4988719"/>
            <a:ext cx="828437" cy="1325642"/>
          </a:xfrm>
          <a:prstGeom prst="rect">
            <a:avLst/>
          </a:prstGeom>
        </p:spPr>
      </p:pic>
      <p:sp>
        <p:nvSpPr>
          <p:cNvPr id="12" name="Text 6"/>
          <p:cNvSpPr/>
          <p:nvPr/>
        </p:nvSpPr>
        <p:spPr>
          <a:xfrm>
            <a:off x="1656874" y="5154335"/>
            <a:ext cx="2071211" cy="258961"/>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Manipulate Data</a:t>
            </a:r>
            <a:endParaRPr lang="en-US" sz="1600" dirty="0"/>
          </a:p>
        </p:txBody>
      </p:sp>
      <p:sp>
        <p:nvSpPr>
          <p:cNvPr id="13" name="Text 7"/>
          <p:cNvSpPr/>
          <p:nvPr/>
        </p:nvSpPr>
        <p:spPr>
          <a:xfrm>
            <a:off x="1656874" y="5512713"/>
            <a:ext cx="6907173" cy="265152"/>
          </a:xfrm>
          <a:prstGeom prst="rect">
            <a:avLst/>
          </a:prstGeom>
          <a:noFill/>
          <a:ln/>
        </p:spPr>
        <p:txBody>
          <a:bodyPr wrap="none" lIns="0" tIns="0" rIns="0" bIns="0" rtlCol="0" anchor="t"/>
          <a:lstStyle/>
          <a:p>
            <a:pPr marL="0" indent="0" algn="l">
              <a:lnSpc>
                <a:spcPts val="2050"/>
              </a:lnSpc>
              <a:buNone/>
            </a:pPr>
            <a:r>
              <a:rPr lang="en-US" sz="1300" dirty="0">
                <a:solidFill>
                  <a:srgbClr val="E2E6E9"/>
                </a:solidFill>
                <a:latin typeface="Merriweather" pitchFamily="34" charset="0"/>
                <a:ea typeface="Merriweather" pitchFamily="34" charset="-122"/>
                <a:cs typeface="Merriweather" pitchFamily="34" charset="-120"/>
              </a:rPr>
              <a:t>Perform operations using expressions and contexts</a:t>
            </a:r>
            <a:endParaRPr lang="en-US" sz="1300" dirty="0"/>
          </a:p>
        </p:txBody>
      </p:sp>
      <p:pic>
        <p:nvPicPr>
          <p:cNvPr id="14" name="Image 4" descr="preencoded.png"/>
          <p:cNvPicPr>
            <a:picLocks noChangeAspect="1"/>
          </p:cNvPicPr>
          <p:nvPr/>
        </p:nvPicPr>
        <p:blipFill>
          <a:blip r:embed="rId7"/>
          <a:stretch>
            <a:fillRect/>
          </a:stretch>
        </p:blipFill>
        <p:spPr>
          <a:xfrm>
            <a:off x="579953" y="6314361"/>
            <a:ext cx="828437" cy="1325642"/>
          </a:xfrm>
          <a:prstGeom prst="rect">
            <a:avLst/>
          </a:prstGeom>
        </p:spPr>
      </p:pic>
      <p:sp>
        <p:nvSpPr>
          <p:cNvPr id="15" name="Text 8"/>
          <p:cNvSpPr/>
          <p:nvPr/>
        </p:nvSpPr>
        <p:spPr>
          <a:xfrm>
            <a:off x="1656874" y="6479977"/>
            <a:ext cx="2071211" cy="258961"/>
          </a:xfrm>
          <a:prstGeom prst="rect">
            <a:avLst/>
          </a:prstGeom>
          <a:noFill/>
          <a:ln/>
        </p:spPr>
        <p:txBody>
          <a:bodyPr wrap="none" lIns="0" tIns="0" rIns="0" bIns="0" rtlCol="0" anchor="t"/>
          <a:lstStyle/>
          <a:p>
            <a:pPr marL="0" indent="0" algn="l">
              <a:lnSpc>
                <a:spcPts val="2000"/>
              </a:lnSpc>
              <a:buNone/>
            </a:pPr>
            <a:r>
              <a:rPr lang="en-US" sz="1600" dirty="0">
                <a:solidFill>
                  <a:srgbClr val="E2E6E9"/>
                </a:solidFill>
                <a:latin typeface="Merriweather" pitchFamily="34" charset="0"/>
                <a:ea typeface="Merriweather" pitchFamily="34" charset="-122"/>
                <a:cs typeface="Merriweather" pitchFamily="34" charset="-120"/>
              </a:rPr>
              <a:t>Analyze Results</a:t>
            </a:r>
            <a:endParaRPr lang="en-US" sz="1600" dirty="0"/>
          </a:p>
        </p:txBody>
      </p:sp>
      <p:sp>
        <p:nvSpPr>
          <p:cNvPr id="16" name="Text 9"/>
          <p:cNvSpPr/>
          <p:nvPr/>
        </p:nvSpPr>
        <p:spPr>
          <a:xfrm>
            <a:off x="1656874" y="6838355"/>
            <a:ext cx="6907173" cy="265152"/>
          </a:xfrm>
          <a:prstGeom prst="rect">
            <a:avLst/>
          </a:prstGeom>
          <a:noFill/>
          <a:ln/>
        </p:spPr>
        <p:txBody>
          <a:bodyPr wrap="none" lIns="0" tIns="0" rIns="0" bIns="0" rtlCol="0" anchor="t"/>
          <a:lstStyle/>
          <a:p>
            <a:pPr marL="0" indent="0" algn="l">
              <a:lnSpc>
                <a:spcPts val="2050"/>
              </a:lnSpc>
              <a:buNone/>
            </a:pPr>
            <a:r>
              <a:rPr lang="en-US" sz="1300" dirty="0">
                <a:solidFill>
                  <a:srgbClr val="E2E6E9"/>
                </a:solidFill>
                <a:latin typeface="Merriweather" pitchFamily="34" charset="0"/>
                <a:ea typeface="Merriweather" pitchFamily="34" charset="-122"/>
                <a:cs typeface="Merriweather" pitchFamily="34" charset="-120"/>
              </a:rPr>
              <a:t>Explore and visualize processed data</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4256" y="722471"/>
            <a:ext cx="8228409" cy="637699"/>
          </a:xfrm>
          <a:prstGeom prst="rect">
            <a:avLst/>
          </a:prstGeom>
          <a:noFill/>
          <a:ln/>
        </p:spPr>
        <p:txBody>
          <a:bodyPr wrap="none" lIns="0" tIns="0" rIns="0" bIns="0" rtlCol="0" anchor="t"/>
          <a:lstStyle/>
          <a:p>
            <a:pPr marL="0" indent="0">
              <a:lnSpc>
                <a:spcPts val="5000"/>
              </a:lnSpc>
              <a:buNone/>
            </a:pPr>
            <a:r>
              <a:rPr lang="en-US" sz="4000" dirty="0">
                <a:solidFill>
                  <a:srgbClr val="F5F0F0"/>
                </a:solidFill>
                <a:latin typeface="Merriweather" pitchFamily="34" charset="0"/>
                <a:ea typeface="Merriweather" pitchFamily="34" charset="-122"/>
                <a:cs typeface="Merriweather" pitchFamily="34" charset="-120"/>
              </a:rPr>
              <a:t>The Lazy API: Optimized Queries</a:t>
            </a:r>
            <a:endParaRPr lang="en-US" sz="4000" dirty="0"/>
          </a:p>
        </p:txBody>
      </p:sp>
      <p:sp>
        <p:nvSpPr>
          <p:cNvPr id="3" name="Text 1"/>
          <p:cNvSpPr/>
          <p:nvPr/>
        </p:nvSpPr>
        <p:spPr>
          <a:xfrm>
            <a:off x="714256" y="1768316"/>
            <a:ext cx="13201888" cy="652939"/>
          </a:xfrm>
          <a:prstGeom prst="rect">
            <a:avLst/>
          </a:prstGeom>
          <a:noFill/>
          <a:ln/>
        </p:spPr>
        <p:txBody>
          <a:bodyPr wrap="square" lIns="0" tIns="0" rIns="0" bIns="0" rtlCol="0" anchor="t"/>
          <a:lstStyle/>
          <a:p>
            <a:pPr marL="0" indent="0">
              <a:lnSpc>
                <a:spcPts val="2550"/>
              </a:lnSpc>
              <a:buNone/>
            </a:pPr>
            <a:r>
              <a:rPr lang="en-US" sz="1600" dirty="0">
                <a:solidFill>
                  <a:srgbClr val="E2E6E9"/>
                </a:solidFill>
                <a:latin typeface="Merriweather" pitchFamily="34" charset="0"/>
                <a:ea typeface="Merriweather" pitchFamily="34" charset="-122"/>
                <a:cs typeface="Merriweather" pitchFamily="34" charset="-120"/>
              </a:rPr>
              <a:t>Polars' lazy API is a powerful feature that allows you to specify a sequence of operations without immediately executing them. This enables query optimization and efficient processing of large datasets. LazyFrames are the core objects in the lazy API.</a:t>
            </a:r>
            <a:endParaRPr lang="en-US" sz="1600" dirty="0"/>
          </a:p>
        </p:txBody>
      </p:sp>
      <p:pic>
        <p:nvPicPr>
          <p:cNvPr id="4" name="Image 0" descr="preencoded.png"/>
          <p:cNvPicPr>
            <a:picLocks noChangeAspect="1"/>
          </p:cNvPicPr>
          <p:nvPr/>
        </p:nvPicPr>
        <p:blipFill>
          <a:blip r:embed="rId3"/>
          <a:stretch>
            <a:fillRect/>
          </a:stretch>
        </p:blipFill>
        <p:spPr>
          <a:xfrm>
            <a:off x="3197781" y="2650808"/>
            <a:ext cx="1633657" cy="1175861"/>
          </a:xfrm>
          <a:prstGeom prst="rect">
            <a:avLst/>
          </a:prstGeom>
        </p:spPr>
      </p:pic>
      <p:sp>
        <p:nvSpPr>
          <p:cNvPr id="5" name="Text 2"/>
          <p:cNvSpPr/>
          <p:nvPr/>
        </p:nvSpPr>
        <p:spPr>
          <a:xfrm>
            <a:off x="3958352" y="3180398"/>
            <a:ext cx="112276" cy="408146"/>
          </a:xfrm>
          <a:prstGeom prst="rect">
            <a:avLst/>
          </a:prstGeom>
          <a:noFill/>
          <a:ln/>
        </p:spPr>
        <p:txBody>
          <a:bodyPr wrap="none" lIns="0" tIns="0" rIns="0" bIns="0" rtlCol="0" anchor="t"/>
          <a:lstStyle/>
          <a:p>
            <a:pPr marL="0" indent="0" algn="ctr">
              <a:lnSpc>
                <a:spcPts val="3200"/>
              </a:lnSpc>
              <a:buNone/>
            </a:pPr>
            <a:r>
              <a:rPr lang="en-US" sz="2000" dirty="0">
                <a:solidFill>
                  <a:srgbClr val="E2E6E9"/>
                </a:solidFill>
                <a:latin typeface="Merriweather" pitchFamily="34" charset="0"/>
                <a:ea typeface="Merriweather" pitchFamily="34" charset="-122"/>
                <a:cs typeface="Merriweather" pitchFamily="34" charset="-120"/>
              </a:rPr>
              <a:t>1</a:t>
            </a:r>
            <a:endParaRPr lang="en-US" sz="2000" dirty="0"/>
          </a:p>
        </p:txBody>
      </p:sp>
      <p:sp>
        <p:nvSpPr>
          <p:cNvPr id="6" name="Text 3"/>
          <p:cNvSpPr/>
          <p:nvPr/>
        </p:nvSpPr>
        <p:spPr>
          <a:xfrm>
            <a:off x="5035510" y="2854881"/>
            <a:ext cx="2550914" cy="31884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LazyFrame Creation</a:t>
            </a:r>
            <a:endParaRPr lang="en-US" sz="2000" dirty="0"/>
          </a:p>
        </p:txBody>
      </p:sp>
      <p:sp>
        <p:nvSpPr>
          <p:cNvPr id="7" name="Text 4"/>
          <p:cNvSpPr/>
          <p:nvPr/>
        </p:nvSpPr>
        <p:spPr>
          <a:xfrm>
            <a:off x="5035510" y="3296126"/>
            <a:ext cx="4296132" cy="326469"/>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Define query without immediate execution</a:t>
            </a:r>
            <a:endParaRPr lang="en-US" sz="1600" dirty="0"/>
          </a:p>
        </p:txBody>
      </p:sp>
      <p:sp>
        <p:nvSpPr>
          <p:cNvPr id="8" name="Shape 5"/>
          <p:cNvSpPr/>
          <p:nvPr/>
        </p:nvSpPr>
        <p:spPr>
          <a:xfrm>
            <a:off x="4882396" y="3842623"/>
            <a:ext cx="8982789" cy="11430"/>
          </a:xfrm>
          <a:prstGeom prst="roundRect">
            <a:avLst>
              <a:gd name="adj" fmla="val 749899"/>
            </a:avLst>
          </a:prstGeom>
          <a:solidFill>
            <a:srgbClr val="194A99"/>
          </a:solidFill>
          <a:ln/>
        </p:spPr>
        <p:txBody>
          <a:bodyPr/>
          <a:lstStyle/>
          <a:p>
            <a:endParaRPr lang="en-US"/>
          </a:p>
        </p:txBody>
      </p:sp>
      <p:pic>
        <p:nvPicPr>
          <p:cNvPr id="9" name="Image 1" descr="preencoded.png"/>
          <p:cNvPicPr>
            <a:picLocks noChangeAspect="1"/>
          </p:cNvPicPr>
          <p:nvPr/>
        </p:nvPicPr>
        <p:blipFill>
          <a:blip r:embed="rId4"/>
          <a:stretch>
            <a:fillRect/>
          </a:stretch>
        </p:blipFill>
        <p:spPr>
          <a:xfrm>
            <a:off x="2380893" y="3877628"/>
            <a:ext cx="3267432" cy="1175861"/>
          </a:xfrm>
          <a:prstGeom prst="rect">
            <a:avLst/>
          </a:prstGeom>
        </p:spPr>
      </p:pic>
      <p:sp>
        <p:nvSpPr>
          <p:cNvPr id="10" name="Text 6"/>
          <p:cNvSpPr/>
          <p:nvPr/>
        </p:nvSpPr>
        <p:spPr>
          <a:xfrm>
            <a:off x="3938349" y="4261485"/>
            <a:ext cx="152519" cy="408146"/>
          </a:xfrm>
          <a:prstGeom prst="rect">
            <a:avLst/>
          </a:prstGeom>
          <a:noFill/>
          <a:ln/>
        </p:spPr>
        <p:txBody>
          <a:bodyPr wrap="none" lIns="0" tIns="0" rIns="0" bIns="0" rtlCol="0" anchor="t"/>
          <a:lstStyle/>
          <a:p>
            <a:pPr marL="0" indent="0" algn="ctr">
              <a:lnSpc>
                <a:spcPts val="3200"/>
              </a:lnSpc>
              <a:buNone/>
            </a:pPr>
            <a:r>
              <a:rPr lang="en-US" sz="2000" dirty="0">
                <a:solidFill>
                  <a:srgbClr val="E2E6E9"/>
                </a:solidFill>
                <a:latin typeface="Merriweather" pitchFamily="34" charset="0"/>
                <a:ea typeface="Merriweather" pitchFamily="34" charset="-122"/>
                <a:cs typeface="Merriweather" pitchFamily="34" charset="-120"/>
              </a:rPr>
              <a:t>2</a:t>
            </a:r>
            <a:endParaRPr lang="en-US" sz="2000" dirty="0"/>
          </a:p>
        </p:txBody>
      </p:sp>
      <p:sp>
        <p:nvSpPr>
          <p:cNvPr id="11" name="Text 7"/>
          <p:cNvSpPr/>
          <p:nvPr/>
        </p:nvSpPr>
        <p:spPr>
          <a:xfrm>
            <a:off x="5852398" y="4081701"/>
            <a:ext cx="2550914" cy="31884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Query Optimization</a:t>
            </a:r>
            <a:endParaRPr lang="en-US" sz="2000" dirty="0"/>
          </a:p>
        </p:txBody>
      </p:sp>
      <p:sp>
        <p:nvSpPr>
          <p:cNvPr id="12" name="Text 8"/>
          <p:cNvSpPr/>
          <p:nvPr/>
        </p:nvSpPr>
        <p:spPr>
          <a:xfrm>
            <a:off x="5852398" y="4522946"/>
            <a:ext cx="3590687" cy="326469"/>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Polars optimizes the execution plan</a:t>
            </a:r>
            <a:endParaRPr lang="en-US" sz="1600" dirty="0"/>
          </a:p>
        </p:txBody>
      </p:sp>
      <p:sp>
        <p:nvSpPr>
          <p:cNvPr id="13" name="Shape 9"/>
          <p:cNvSpPr/>
          <p:nvPr/>
        </p:nvSpPr>
        <p:spPr>
          <a:xfrm>
            <a:off x="5699284" y="5069443"/>
            <a:ext cx="8165902" cy="11430"/>
          </a:xfrm>
          <a:prstGeom prst="roundRect">
            <a:avLst>
              <a:gd name="adj" fmla="val 749899"/>
            </a:avLst>
          </a:prstGeom>
          <a:solidFill>
            <a:srgbClr val="194A99"/>
          </a:solidFill>
          <a:ln/>
        </p:spPr>
        <p:txBody>
          <a:bodyPr/>
          <a:lstStyle/>
          <a:p>
            <a:endParaRPr lang="en-US"/>
          </a:p>
        </p:txBody>
      </p:sp>
      <p:pic>
        <p:nvPicPr>
          <p:cNvPr id="14" name="Image 2" descr="preencoded.png"/>
          <p:cNvPicPr>
            <a:picLocks noChangeAspect="1"/>
          </p:cNvPicPr>
          <p:nvPr/>
        </p:nvPicPr>
        <p:blipFill>
          <a:blip r:embed="rId5"/>
          <a:stretch>
            <a:fillRect/>
          </a:stretch>
        </p:blipFill>
        <p:spPr>
          <a:xfrm>
            <a:off x="1564124" y="5104448"/>
            <a:ext cx="4901089" cy="1175861"/>
          </a:xfrm>
          <a:prstGeom prst="rect">
            <a:avLst/>
          </a:prstGeom>
        </p:spPr>
      </p:pic>
      <p:sp>
        <p:nvSpPr>
          <p:cNvPr id="15" name="Text 10"/>
          <p:cNvSpPr/>
          <p:nvPr/>
        </p:nvSpPr>
        <p:spPr>
          <a:xfrm>
            <a:off x="3943112" y="5488305"/>
            <a:ext cx="142875" cy="408146"/>
          </a:xfrm>
          <a:prstGeom prst="rect">
            <a:avLst/>
          </a:prstGeom>
          <a:noFill/>
          <a:ln/>
        </p:spPr>
        <p:txBody>
          <a:bodyPr wrap="none" lIns="0" tIns="0" rIns="0" bIns="0" rtlCol="0" anchor="t"/>
          <a:lstStyle/>
          <a:p>
            <a:pPr marL="0" indent="0" algn="ctr">
              <a:lnSpc>
                <a:spcPts val="3200"/>
              </a:lnSpc>
              <a:buNone/>
            </a:pPr>
            <a:r>
              <a:rPr lang="en-US" sz="2000" dirty="0">
                <a:solidFill>
                  <a:srgbClr val="E2E6E9"/>
                </a:solidFill>
                <a:latin typeface="Merriweather" pitchFamily="34" charset="0"/>
                <a:ea typeface="Merriweather" pitchFamily="34" charset="-122"/>
                <a:cs typeface="Merriweather" pitchFamily="34" charset="-120"/>
              </a:rPr>
              <a:t>3</a:t>
            </a:r>
            <a:endParaRPr lang="en-US" sz="2000" dirty="0"/>
          </a:p>
        </p:txBody>
      </p:sp>
      <p:sp>
        <p:nvSpPr>
          <p:cNvPr id="16" name="Text 11"/>
          <p:cNvSpPr/>
          <p:nvPr/>
        </p:nvSpPr>
        <p:spPr>
          <a:xfrm>
            <a:off x="6669286" y="5308521"/>
            <a:ext cx="2550914" cy="31884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Efficient Processing</a:t>
            </a:r>
            <a:endParaRPr lang="en-US" sz="2000" dirty="0"/>
          </a:p>
        </p:txBody>
      </p:sp>
      <p:sp>
        <p:nvSpPr>
          <p:cNvPr id="17" name="Text 12"/>
          <p:cNvSpPr/>
          <p:nvPr/>
        </p:nvSpPr>
        <p:spPr>
          <a:xfrm>
            <a:off x="6669286" y="5749766"/>
            <a:ext cx="4406503" cy="326469"/>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Execute optimized queries on large datasets</a:t>
            </a:r>
            <a:endParaRPr lang="en-US" sz="1600" dirty="0"/>
          </a:p>
        </p:txBody>
      </p:sp>
      <p:sp>
        <p:nvSpPr>
          <p:cNvPr id="18" name="Shape 13"/>
          <p:cNvSpPr/>
          <p:nvPr/>
        </p:nvSpPr>
        <p:spPr>
          <a:xfrm>
            <a:off x="6516172" y="6296263"/>
            <a:ext cx="7349014" cy="11430"/>
          </a:xfrm>
          <a:prstGeom prst="roundRect">
            <a:avLst>
              <a:gd name="adj" fmla="val 749899"/>
            </a:avLst>
          </a:prstGeom>
          <a:solidFill>
            <a:srgbClr val="194A99"/>
          </a:solidFill>
          <a:ln/>
        </p:spPr>
        <p:txBody>
          <a:bodyPr/>
          <a:lstStyle/>
          <a:p>
            <a:endParaRPr lang="en-US"/>
          </a:p>
        </p:txBody>
      </p:sp>
      <p:pic>
        <p:nvPicPr>
          <p:cNvPr id="19" name="Image 3" descr="preencoded.png"/>
          <p:cNvPicPr>
            <a:picLocks noChangeAspect="1"/>
          </p:cNvPicPr>
          <p:nvPr/>
        </p:nvPicPr>
        <p:blipFill>
          <a:blip r:embed="rId6"/>
          <a:stretch>
            <a:fillRect/>
          </a:stretch>
        </p:blipFill>
        <p:spPr>
          <a:xfrm>
            <a:off x="747236" y="6331268"/>
            <a:ext cx="6534864" cy="1175861"/>
          </a:xfrm>
          <a:prstGeom prst="rect">
            <a:avLst/>
          </a:prstGeom>
        </p:spPr>
      </p:pic>
      <p:sp>
        <p:nvSpPr>
          <p:cNvPr id="20" name="Text 14"/>
          <p:cNvSpPr/>
          <p:nvPr/>
        </p:nvSpPr>
        <p:spPr>
          <a:xfrm>
            <a:off x="3932396" y="6715125"/>
            <a:ext cx="164306" cy="408146"/>
          </a:xfrm>
          <a:prstGeom prst="rect">
            <a:avLst/>
          </a:prstGeom>
          <a:noFill/>
          <a:ln/>
        </p:spPr>
        <p:txBody>
          <a:bodyPr wrap="none" lIns="0" tIns="0" rIns="0" bIns="0" rtlCol="0" anchor="t"/>
          <a:lstStyle/>
          <a:p>
            <a:pPr marL="0" indent="0" algn="ctr">
              <a:lnSpc>
                <a:spcPts val="3200"/>
              </a:lnSpc>
              <a:buNone/>
            </a:pPr>
            <a:r>
              <a:rPr lang="en-US" sz="2000" dirty="0">
                <a:solidFill>
                  <a:srgbClr val="E2E6E9"/>
                </a:solidFill>
                <a:latin typeface="Merriweather" pitchFamily="34" charset="0"/>
                <a:ea typeface="Merriweather" pitchFamily="34" charset="-122"/>
                <a:cs typeface="Merriweather" pitchFamily="34" charset="-120"/>
              </a:rPr>
              <a:t>4</a:t>
            </a:r>
            <a:endParaRPr lang="en-US" sz="2000" dirty="0"/>
          </a:p>
        </p:txBody>
      </p:sp>
      <p:sp>
        <p:nvSpPr>
          <p:cNvPr id="21" name="Text 15"/>
          <p:cNvSpPr/>
          <p:nvPr/>
        </p:nvSpPr>
        <p:spPr>
          <a:xfrm>
            <a:off x="7486174" y="6535341"/>
            <a:ext cx="2550914" cy="318849"/>
          </a:xfrm>
          <a:prstGeom prst="rect">
            <a:avLst/>
          </a:prstGeom>
          <a:noFill/>
          <a:ln/>
        </p:spPr>
        <p:txBody>
          <a:bodyPr wrap="none" lIns="0" tIns="0" rIns="0" bIns="0" rtlCol="0" anchor="t"/>
          <a:lstStyle/>
          <a:p>
            <a:pPr marL="0" indent="0" algn="l">
              <a:lnSpc>
                <a:spcPts val="2500"/>
              </a:lnSpc>
              <a:buNone/>
            </a:pPr>
            <a:r>
              <a:rPr lang="en-US" sz="2000" dirty="0">
                <a:solidFill>
                  <a:srgbClr val="E2E6E9"/>
                </a:solidFill>
                <a:latin typeface="Merriweather" pitchFamily="34" charset="0"/>
                <a:ea typeface="Merriweather" pitchFamily="34" charset="-122"/>
                <a:cs typeface="Merriweather" pitchFamily="34" charset="-120"/>
              </a:rPr>
              <a:t>Results Collection</a:t>
            </a:r>
            <a:endParaRPr lang="en-US" sz="2000" dirty="0"/>
          </a:p>
        </p:txBody>
      </p:sp>
      <p:sp>
        <p:nvSpPr>
          <p:cNvPr id="22" name="Text 16"/>
          <p:cNvSpPr/>
          <p:nvPr/>
        </p:nvSpPr>
        <p:spPr>
          <a:xfrm>
            <a:off x="7486174" y="6976586"/>
            <a:ext cx="3460909" cy="326469"/>
          </a:xfrm>
          <a:prstGeom prst="rect">
            <a:avLst/>
          </a:prstGeom>
          <a:noFill/>
          <a:ln/>
        </p:spPr>
        <p:txBody>
          <a:bodyPr wrap="non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Retrieve final results when needed</a:t>
            </a:r>
            <a:endParaRPr lang="en-US" sz="1600" dirty="0"/>
          </a:p>
        </p:txBody>
      </p:sp>
      <mc:AlternateContent xmlns:mc="http://schemas.openxmlformats.org/markup-compatibility/2006">
        <mc:Choice xmlns:p14="http://schemas.microsoft.com/office/powerpoint/2010/main" Requires="p14">
          <p:contentPart p14:bwMode="auto" r:id="rId7">
            <p14:nvContentPartPr>
              <p14:cNvPr id="23" name="Ink 22">
                <a:extLst>
                  <a:ext uri="{FF2B5EF4-FFF2-40B4-BE49-F238E27FC236}">
                    <a16:creationId xmlns:a16="http://schemas.microsoft.com/office/drawing/2014/main" id="{BDEE8AA0-8038-F341-E62F-3DC5CB1CFA36}"/>
                  </a:ext>
                </a:extLst>
              </p14:cNvPr>
              <p14:cNvContentPartPr/>
              <p14:nvPr/>
            </p14:nvContentPartPr>
            <p14:xfrm>
              <a:off x="13029926" y="7847143"/>
              <a:ext cx="1479960" cy="232560"/>
            </p14:xfrm>
          </p:contentPart>
        </mc:Choice>
        <mc:Fallback>
          <p:pic>
            <p:nvPicPr>
              <p:cNvPr id="23" name="Ink 22">
                <a:extLst>
                  <a:ext uri="{FF2B5EF4-FFF2-40B4-BE49-F238E27FC236}">
                    <a16:creationId xmlns:a16="http://schemas.microsoft.com/office/drawing/2014/main" id="{BDEE8AA0-8038-F341-E62F-3DC5CB1CFA36}"/>
                  </a:ext>
                </a:extLst>
              </p:cNvPr>
              <p:cNvPicPr/>
              <p:nvPr/>
            </p:nvPicPr>
            <p:blipFill>
              <a:blip r:embed="rId8"/>
              <a:stretch>
                <a:fillRect/>
              </a:stretch>
            </p:blipFill>
            <p:spPr>
              <a:xfrm>
                <a:off x="12976286" y="7739503"/>
                <a:ext cx="158760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4" name="Ink 23">
                <a:extLst>
                  <a:ext uri="{FF2B5EF4-FFF2-40B4-BE49-F238E27FC236}">
                    <a16:creationId xmlns:a16="http://schemas.microsoft.com/office/drawing/2014/main" id="{1F248E5B-9D40-09D4-6D02-A7FA0314182E}"/>
                  </a:ext>
                </a:extLst>
              </p14:cNvPr>
              <p14:cNvContentPartPr/>
              <p14:nvPr/>
            </p14:nvContentPartPr>
            <p14:xfrm>
              <a:off x="12919046" y="7846234"/>
              <a:ext cx="1639800" cy="275400"/>
            </p14:xfrm>
          </p:contentPart>
        </mc:Choice>
        <mc:Fallback>
          <p:pic>
            <p:nvPicPr>
              <p:cNvPr id="24" name="Ink 23">
                <a:extLst>
                  <a:ext uri="{FF2B5EF4-FFF2-40B4-BE49-F238E27FC236}">
                    <a16:creationId xmlns:a16="http://schemas.microsoft.com/office/drawing/2014/main" id="{1F248E5B-9D40-09D4-6D02-A7FA0314182E}"/>
                  </a:ext>
                </a:extLst>
              </p:cNvPr>
              <p:cNvPicPr/>
              <p:nvPr/>
            </p:nvPicPr>
            <p:blipFill>
              <a:blip r:embed="rId10"/>
              <a:stretch>
                <a:fillRect/>
              </a:stretch>
            </p:blipFill>
            <p:spPr>
              <a:xfrm>
                <a:off x="12865046" y="7738594"/>
                <a:ext cx="1747440" cy="4910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577"/>
          </a:xfrm>
          <a:prstGeom prst="rect">
            <a:avLst/>
          </a:prstGeom>
        </p:spPr>
      </p:pic>
      <p:sp>
        <p:nvSpPr>
          <p:cNvPr id="3" name="Text 0"/>
          <p:cNvSpPr/>
          <p:nvPr/>
        </p:nvSpPr>
        <p:spPr>
          <a:xfrm>
            <a:off x="6272927" y="617934"/>
            <a:ext cx="7570946" cy="1404461"/>
          </a:xfrm>
          <a:prstGeom prst="rect">
            <a:avLst/>
          </a:prstGeom>
          <a:noFill/>
          <a:ln/>
        </p:spPr>
        <p:txBody>
          <a:bodyPr wrap="square" lIns="0" tIns="0" rIns="0" bIns="0" rtlCol="0" anchor="t"/>
          <a:lstStyle/>
          <a:p>
            <a:pPr marL="0" indent="0">
              <a:lnSpc>
                <a:spcPts val="5500"/>
              </a:lnSpc>
              <a:buNone/>
            </a:pPr>
            <a:r>
              <a:rPr lang="en-US" sz="4400" dirty="0">
                <a:solidFill>
                  <a:srgbClr val="F5F0F0"/>
                </a:solidFill>
                <a:latin typeface="Merriweather" pitchFamily="34" charset="0"/>
                <a:ea typeface="Merriweather" pitchFamily="34" charset="-122"/>
                <a:cs typeface="Merriweather" pitchFamily="34" charset="-120"/>
              </a:rPr>
              <a:t>Scanning Data with LazyFrames</a:t>
            </a:r>
            <a:endParaRPr lang="en-US" sz="4400" dirty="0"/>
          </a:p>
        </p:txBody>
      </p:sp>
      <p:sp>
        <p:nvSpPr>
          <p:cNvPr id="4" name="Text 1"/>
          <p:cNvSpPr/>
          <p:nvPr/>
        </p:nvSpPr>
        <p:spPr>
          <a:xfrm>
            <a:off x="6272927" y="2359462"/>
            <a:ext cx="7570946" cy="1797844"/>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Polars' scan functionality allows you to process large datasets stored in files without reading all the data into memory. This is particularly useful when working with CSV files or other large data sources. Polars creates a LazyFrame that references the file's data, optimizing both memory usage and computation time.</a:t>
            </a:r>
            <a:endParaRPr lang="en-US" sz="1750" dirty="0"/>
          </a:p>
        </p:txBody>
      </p:sp>
      <p:sp>
        <p:nvSpPr>
          <p:cNvPr id="5" name="Shape 2"/>
          <p:cNvSpPr/>
          <p:nvPr/>
        </p:nvSpPr>
        <p:spPr>
          <a:xfrm>
            <a:off x="6272927" y="4410075"/>
            <a:ext cx="3673197" cy="1669732"/>
          </a:xfrm>
          <a:prstGeom prst="roundRect">
            <a:avLst>
              <a:gd name="adj" fmla="val 5653"/>
            </a:avLst>
          </a:prstGeom>
          <a:solidFill>
            <a:srgbClr val="003180"/>
          </a:solidFill>
          <a:ln w="7620">
            <a:solidFill>
              <a:srgbClr val="194A99"/>
            </a:solidFill>
            <a:prstDash val="solid"/>
          </a:ln>
        </p:spPr>
        <p:txBody>
          <a:bodyPr/>
          <a:lstStyle/>
          <a:p>
            <a:endParaRPr lang="en-US"/>
          </a:p>
        </p:txBody>
      </p:sp>
      <p:sp>
        <p:nvSpPr>
          <p:cNvPr id="6" name="Text 3"/>
          <p:cNvSpPr/>
          <p:nvPr/>
        </p:nvSpPr>
        <p:spPr>
          <a:xfrm>
            <a:off x="6505218" y="4642366"/>
            <a:ext cx="2809280" cy="351234"/>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Memory Efficiency</a:t>
            </a:r>
            <a:endParaRPr lang="en-US" sz="2200" dirty="0"/>
          </a:p>
        </p:txBody>
      </p:sp>
      <p:sp>
        <p:nvSpPr>
          <p:cNvPr id="7" name="Text 4"/>
          <p:cNvSpPr/>
          <p:nvPr/>
        </p:nvSpPr>
        <p:spPr>
          <a:xfrm>
            <a:off x="6505218" y="5128379"/>
            <a:ext cx="3208615" cy="719138"/>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Process data larger than available RAM</a:t>
            </a:r>
            <a:endParaRPr lang="en-US" sz="1750" dirty="0"/>
          </a:p>
        </p:txBody>
      </p:sp>
      <p:sp>
        <p:nvSpPr>
          <p:cNvPr id="8" name="Shape 5"/>
          <p:cNvSpPr/>
          <p:nvPr/>
        </p:nvSpPr>
        <p:spPr>
          <a:xfrm>
            <a:off x="10170795" y="4410075"/>
            <a:ext cx="3673197" cy="1669732"/>
          </a:xfrm>
          <a:prstGeom prst="roundRect">
            <a:avLst>
              <a:gd name="adj" fmla="val 5653"/>
            </a:avLst>
          </a:prstGeom>
          <a:solidFill>
            <a:srgbClr val="003180"/>
          </a:solidFill>
          <a:ln w="7620">
            <a:solidFill>
              <a:srgbClr val="194A99"/>
            </a:solidFill>
            <a:prstDash val="solid"/>
          </a:ln>
        </p:spPr>
        <p:txBody>
          <a:bodyPr/>
          <a:lstStyle/>
          <a:p>
            <a:endParaRPr lang="en-US"/>
          </a:p>
        </p:txBody>
      </p:sp>
      <p:sp>
        <p:nvSpPr>
          <p:cNvPr id="9" name="Text 6"/>
          <p:cNvSpPr/>
          <p:nvPr/>
        </p:nvSpPr>
        <p:spPr>
          <a:xfrm>
            <a:off x="10403086" y="4642366"/>
            <a:ext cx="2809280" cy="351234"/>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Optimized Queries</a:t>
            </a:r>
            <a:endParaRPr lang="en-US" sz="2200" dirty="0"/>
          </a:p>
        </p:txBody>
      </p:sp>
      <p:sp>
        <p:nvSpPr>
          <p:cNvPr id="10" name="Text 7"/>
          <p:cNvSpPr/>
          <p:nvPr/>
        </p:nvSpPr>
        <p:spPr>
          <a:xfrm>
            <a:off x="10403086" y="5128379"/>
            <a:ext cx="3208615" cy="719138"/>
          </a:xfrm>
          <a:prstGeom prst="rect">
            <a:avLst/>
          </a:prstGeom>
          <a:noFill/>
          <a:ln/>
        </p:spPr>
        <p:txBody>
          <a:bodyPr wrap="squar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Execute only necessary operations</a:t>
            </a:r>
            <a:endParaRPr lang="en-US" sz="1750" dirty="0"/>
          </a:p>
        </p:txBody>
      </p:sp>
      <p:sp>
        <p:nvSpPr>
          <p:cNvPr id="11" name="Shape 8"/>
          <p:cNvSpPr/>
          <p:nvPr/>
        </p:nvSpPr>
        <p:spPr>
          <a:xfrm>
            <a:off x="6272927" y="6304478"/>
            <a:ext cx="7570946" cy="1310164"/>
          </a:xfrm>
          <a:prstGeom prst="roundRect">
            <a:avLst>
              <a:gd name="adj" fmla="val 7205"/>
            </a:avLst>
          </a:prstGeom>
          <a:solidFill>
            <a:srgbClr val="003180"/>
          </a:solidFill>
          <a:ln w="7620">
            <a:solidFill>
              <a:srgbClr val="194A99"/>
            </a:solidFill>
            <a:prstDash val="solid"/>
          </a:ln>
        </p:spPr>
        <p:txBody>
          <a:bodyPr/>
          <a:lstStyle/>
          <a:p>
            <a:endParaRPr lang="en-US"/>
          </a:p>
        </p:txBody>
      </p:sp>
      <p:sp>
        <p:nvSpPr>
          <p:cNvPr id="12" name="Text 9"/>
          <p:cNvSpPr/>
          <p:nvPr/>
        </p:nvSpPr>
        <p:spPr>
          <a:xfrm>
            <a:off x="6505218" y="6536769"/>
            <a:ext cx="2955608" cy="351234"/>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Flexible Data Sources</a:t>
            </a:r>
            <a:endParaRPr lang="en-US" sz="2200" dirty="0"/>
          </a:p>
        </p:txBody>
      </p:sp>
      <p:sp>
        <p:nvSpPr>
          <p:cNvPr id="13" name="Text 10"/>
          <p:cNvSpPr/>
          <p:nvPr/>
        </p:nvSpPr>
        <p:spPr>
          <a:xfrm>
            <a:off x="6505218" y="7022783"/>
            <a:ext cx="7106364" cy="359569"/>
          </a:xfrm>
          <a:prstGeom prst="rect">
            <a:avLst/>
          </a:prstGeom>
          <a:noFill/>
          <a:ln/>
        </p:spPr>
        <p:txBody>
          <a:bodyPr wrap="none" lIns="0" tIns="0" rIns="0" bIns="0" rtlCol="0" anchor="t"/>
          <a:lstStyle/>
          <a:p>
            <a:pPr marL="0" indent="0">
              <a:lnSpc>
                <a:spcPts val="2800"/>
              </a:lnSpc>
              <a:buNone/>
            </a:pPr>
            <a:r>
              <a:rPr lang="en-US" sz="1750" dirty="0">
                <a:solidFill>
                  <a:srgbClr val="E2E6E9"/>
                </a:solidFill>
                <a:latin typeface="Merriweather" pitchFamily="34" charset="0"/>
                <a:ea typeface="Merriweather" pitchFamily="34" charset="-122"/>
                <a:cs typeface="Merriweather" pitchFamily="34" charset="-120"/>
              </a:rPr>
              <a:t>Work with CSV, Parquet, and more</a:t>
            </a:r>
            <a:endParaRPr lang="en-US" sz="1750" dirty="0"/>
          </a:p>
        </p:txBody>
      </p:sp>
      <mc:AlternateContent xmlns:mc="http://schemas.openxmlformats.org/markup-compatibility/2006">
        <mc:Choice xmlns:p14="http://schemas.microsoft.com/office/powerpoint/2010/main" Requires="p14">
          <p:contentPart p14:bwMode="auto" r:id="rId4">
            <p14:nvContentPartPr>
              <p14:cNvPr id="14" name="Ink 13">
                <a:extLst>
                  <a:ext uri="{FF2B5EF4-FFF2-40B4-BE49-F238E27FC236}">
                    <a16:creationId xmlns:a16="http://schemas.microsoft.com/office/drawing/2014/main" id="{7E904454-D44B-0ECA-D2A0-6BC600EC4B92}"/>
                  </a:ext>
                </a:extLst>
              </p14:cNvPr>
              <p14:cNvContentPartPr/>
              <p14:nvPr/>
            </p14:nvContentPartPr>
            <p14:xfrm>
              <a:off x="12823286" y="7794583"/>
              <a:ext cx="1697400" cy="229680"/>
            </p14:xfrm>
          </p:contentPart>
        </mc:Choice>
        <mc:Fallback>
          <p:pic>
            <p:nvPicPr>
              <p:cNvPr id="14" name="Ink 13">
                <a:extLst>
                  <a:ext uri="{FF2B5EF4-FFF2-40B4-BE49-F238E27FC236}">
                    <a16:creationId xmlns:a16="http://schemas.microsoft.com/office/drawing/2014/main" id="{7E904454-D44B-0ECA-D2A0-6BC600EC4B92}"/>
                  </a:ext>
                </a:extLst>
              </p:cNvPr>
              <p:cNvPicPr/>
              <p:nvPr/>
            </p:nvPicPr>
            <p:blipFill>
              <a:blip r:embed="rId5"/>
              <a:stretch>
                <a:fillRect/>
              </a:stretch>
            </p:blipFill>
            <p:spPr>
              <a:xfrm>
                <a:off x="12769286" y="7686943"/>
                <a:ext cx="1805040" cy="4453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61310"/>
          </a:xfrm>
          <a:prstGeom prst="rect">
            <a:avLst/>
          </a:prstGeom>
        </p:spPr>
      </p:pic>
      <p:sp>
        <p:nvSpPr>
          <p:cNvPr id="3" name="Text 0"/>
          <p:cNvSpPr/>
          <p:nvPr/>
        </p:nvSpPr>
        <p:spPr>
          <a:xfrm>
            <a:off x="801172" y="3506986"/>
            <a:ext cx="10984230" cy="715328"/>
          </a:xfrm>
          <a:prstGeom prst="rect">
            <a:avLst/>
          </a:prstGeom>
          <a:noFill/>
          <a:ln/>
        </p:spPr>
        <p:txBody>
          <a:bodyPr wrap="none" lIns="0" tIns="0" rIns="0" bIns="0" rtlCol="0" anchor="t"/>
          <a:lstStyle/>
          <a:p>
            <a:pPr marL="0" indent="0">
              <a:lnSpc>
                <a:spcPts val="5600"/>
              </a:lnSpc>
              <a:buNone/>
            </a:pPr>
            <a:r>
              <a:rPr lang="en-US" sz="4500" dirty="0">
                <a:solidFill>
                  <a:srgbClr val="F5F0F0"/>
                </a:solidFill>
                <a:latin typeface="Merriweather" pitchFamily="34" charset="0"/>
                <a:ea typeface="Merriweather" pitchFamily="34" charset="-122"/>
                <a:cs typeface="Merriweather" pitchFamily="34" charset="-120"/>
              </a:rPr>
              <a:t>Integration with External Data Sources</a:t>
            </a:r>
            <a:endParaRPr lang="en-US" sz="4500" dirty="0"/>
          </a:p>
        </p:txBody>
      </p:sp>
      <p:sp>
        <p:nvSpPr>
          <p:cNvPr id="4" name="Text 1"/>
          <p:cNvSpPr/>
          <p:nvPr/>
        </p:nvSpPr>
        <p:spPr>
          <a:xfrm>
            <a:off x="801172" y="4565571"/>
            <a:ext cx="13028057" cy="732473"/>
          </a:xfrm>
          <a:prstGeom prst="rect">
            <a:avLst/>
          </a:prstGeom>
          <a:noFill/>
          <a:ln/>
        </p:spPr>
        <p:txBody>
          <a:bodyPr wrap="square" lIns="0" tIns="0" rIns="0" bIns="0" rtlCol="0" anchor="t"/>
          <a:lstStyle/>
          <a:p>
            <a:pPr marL="0" indent="0">
              <a:lnSpc>
                <a:spcPts val="2850"/>
              </a:lnSpc>
              <a:buNone/>
            </a:pPr>
            <a:r>
              <a:rPr lang="en-US" sz="1800" dirty="0">
                <a:solidFill>
                  <a:srgbClr val="E2E6E9"/>
                </a:solidFill>
                <a:latin typeface="Merriweather" pitchFamily="34" charset="0"/>
                <a:ea typeface="Merriweather" pitchFamily="34" charset="-122"/>
                <a:cs typeface="Merriweather" pitchFamily="34" charset="-120"/>
              </a:rPr>
              <a:t>Polars seamlessly integrates with various data sources and file formats. It can read and write CSV, JSON, Parquet, Avro, Excel, and connect to databases. This flexibility allows you to use Polars in diverse data processing workflows.</a:t>
            </a:r>
            <a:endParaRPr lang="en-US" sz="1800" dirty="0"/>
          </a:p>
        </p:txBody>
      </p:sp>
      <p:pic>
        <p:nvPicPr>
          <p:cNvPr id="5" name="Image 1" descr="preencoded.png"/>
          <p:cNvPicPr>
            <a:picLocks noChangeAspect="1"/>
          </p:cNvPicPr>
          <p:nvPr/>
        </p:nvPicPr>
        <p:blipFill>
          <a:blip r:embed="rId4"/>
          <a:stretch>
            <a:fillRect/>
          </a:stretch>
        </p:blipFill>
        <p:spPr>
          <a:xfrm>
            <a:off x="801172" y="5555456"/>
            <a:ext cx="572214" cy="572214"/>
          </a:xfrm>
          <a:prstGeom prst="rect">
            <a:avLst/>
          </a:prstGeom>
        </p:spPr>
      </p:pic>
      <p:sp>
        <p:nvSpPr>
          <p:cNvPr id="6" name="Text 2"/>
          <p:cNvSpPr/>
          <p:nvPr/>
        </p:nvSpPr>
        <p:spPr>
          <a:xfrm>
            <a:off x="801172" y="6356509"/>
            <a:ext cx="2861310" cy="357545"/>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CSV</a:t>
            </a:r>
            <a:endParaRPr lang="en-US" sz="2250" dirty="0"/>
          </a:p>
        </p:txBody>
      </p:sp>
      <p:sp>
        <p:nvSpPr>
          <p:cNvPr id="7" name="Text 3"/>
          <p:cNvSpPr/>
          <p:nvPr/>
        </p:nvSpPr>
        <p:spPr>
          <a:xfrm>
            <a:off x="801172" y="6851333"/>
            <a:ext cx="2999542" cy="732473"/>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Read and write comma-separated values</a:t>
            </a:r>
            <a:endParaRPr lang="en-US" sz="1800" dirty="0"/>
          </a:p>
        </p:txBody>
      </p:sp>
      <p:pic>
        <p:nvPicPr>
          <p:cNvPr id="8" name="Image 2" descr="preencoded.png"/>
          <p:cNvPicPr>
            <a:picLocks noChangeAspect="1"/>
          </p:cNvPicPr>
          <p:nvPr/>
        </p:nvPicPr>
        <p:blipFill>
          <a:blip r:embed="rId5"/>
          <a:stretch>
            <a:fillRect/>
          </a:stretch>
        </p:blipFill>
        <p:spPr>
          <a:xfrm>
            <a:off x="4143970" y="5555456"/>
            <a:ext cx="572214" cy="572214"/>
          </a:xfrm>
          <a:prstGeom prst="rect">
            <a:avLst/>
          </a:prstGeom>
        </p:spPr>
      </p:pic>
      <p:sp>
        <p:nvSpPr>
          <p:cNvPr id="9" name="Text 4"/>
          <p:cNvSpPr/>
          <p:nvPr/>
        </p:nvSpPr>
        <p:spPr>
          <a:xfrm>
            <a:off x="4143970" y="6356509"/>
            <a:ext cx="2861310" cy="357545"/>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JSON</a:t>
            </a:r>
            <a:endParaRPr lang="en-US" sz="2250" dirty="0"/>
          </a:p>
        </p:txBody>
      </p:sp>
      <p:sp>
        <p:nvSpPr>
          <p:cNvPr id="10" name="Text 5"/>
          <p:cNvSpPr/>
          <p:nvPr/>
        </p:nvSpPr>
        <p:spPr>
          <a:xfrm>
            <a:off x="4143970" y="6851333"/>
            <a:ext cx="2999542" cy="732473"/>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Work with JavaScript Object Notation</a:t>
            </a:r>
            <a:endParaRPr lang="en-US" sz="1800" dirty="0"/>
          </a:p>
        </p:txBody>
      </p:sp>
      <p:pic>
        <p:nvPicPr>
          <p:cNvPr id="11" name="Image 3" descr="preencoded.png"/>
          <p:cNvPicPr>
            <a:picLocks noChangeAspect="1"/>
          </p:cNvPicPr>
          <p:nvPr/>
        </p:nvPicPr>
        <p:blipFill>
          <a:blip r:embed="rId6"/>
          <a:stretch>
            <a:fillRect/>
          </a:stretch>
        </p:blipFill>
        <p:spPr>
          <a:xfrm>
            <a:off x="7486769" y="5555456"/>
            <a:ext cx="572214" cy="572214"/>
          </a:xfrm>
          <a:prstGeom prst="rect">
            <a:avLst/>
          </a:prstGeom>
        </p:spPr>
      </p:pic>
      <p:sp>
        <p:nvSpPr>
          <p:cNvPr id="12" name="Text 6"/>
          <p:cNvSpPr/>
          <p:nvPr/>
        </p:nvSpPr>
        <p:spPr>
          <a:xfrm>
            <a:off x="7486769" y="6356509"/>
            <a:ext cx="2861310" cy="357545"/>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Parquet</a:t>
            </a:r>
            <a:endParaRPr lang="en-US" sz="2250" dirty="0"/>
          </a:p>
        </p:txBody>
      </p:sp>
      <p:sp>
        <p:nvSpPr>
          <p:cNvPr id="13" name="Text 7"/>
          <p:cNvSpPr/>
          <p:nvPr/>
        </p:nvSpPr>
        <p:spPr>
          <a:xfrm>
            <a:off x="7486769" y="6851333"/>
            <a:ext cx="2999542" cy="732473"/>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Efficient columnar storage format</a:t>
            </a:r>
            <a:endParaRPr lang="en-US" sz="1800" dirty="0"/>
          </a:p>
        </p:txBody>
      </p:sp>
      <p:pic>
        <p:nvPicPr>
          <p:cNvPr id="14" name="Image 4" descr="preencoded.png"/>
          <p:cNvPicPr>
            <a:picLocks noChangeAspect="1"/>
          </p:cNvPicPr>
          <p:nvPr/>
        </p:nvPicPr>
        <p:blipFill>
          <a:blip r:embed="rId7"/>
          <a:stretch>
            <a:fillRect/>
          </a:stretch>
        </p:blipFill>
        <p:spPr>
          <a:xfrm>
            <a:off x="10829568" y="5555456"/>
            <a:ext cx="572214" cy="572214"/>
          </a:xfrm>
          <a:prstGeom prst="rect">
            <a:avLst/>
          </a:prstGeom>
        </p:spPr>
      </p:pic>
      <p:sp>
        <p:nvSpPr>
          <p:cNvPr id="15" name="Text 8"/>
          <p:cNvSpPr/>
          <p:nvPr/>
        </p:nvSpPr>
        <p:spPr>
          <a:xfrm>
            <a:off x="10829568" y="6356509"/>
            <a:ext cx="2861310" cy="357545"/>
          </a:xfrm>
          <a:prstGeom prst="rect">
            <a:avLst/>
          </a:prstGeom>
          <a:noFill/>
          <a:ln/>
        </p:spPr>
        <p:txBody>
          <a:bodyPr wrap="none" lIns="0" tIns="0" rIns="0" bIns="0" rtlCol="0" anchor="t"/>
          <a:lstStyle/>
          <a:p>
            <a:pPr marL="0" indent="0" algn="l">
              <a:lnSpc>
                <a:spcPts val="2800"/>
              </a:lnSpc>
              <a:buNone/>
            </a:pPr>
            <a:r>
              <a:rPr lang="en-US" sz="2250" dirty="0">
                <a:solidFill>
                  <a:srgbClr val="E2E6E9"/>
                </a:solidFill>
                <a:latin typeface="Merriweather" pitchFamily="34" charset="0"/>
                <a:ea typeface="Merriweather" pitchFamily="34" charset="-122"/>
                <a:cs typeface="Merriweather" pitchFamily="34" charset="-120"/>
              </a:rPr>
              <a:t>Databases</a:t>
            </a:r>
            <a:endParaRPr lang="en-US" sz="2250" dirty="0"/>
          </a:p>
        </p:txBody>
      </p:sp>
      <p:sp>
        <p:nvSpPr>
          <p:cNvPr id="16" name="Text 9"/>
          <p:cNvSpPr/>
          <p:nvPr/>
        </p:nvSpPr>
        <p:spPr>
          <a:xfrm>
            <a:off x="10829568" y="6851333"/>
            <a:ext cx="2999661" cy="732473"/>
          </a:xfrm>
          <a:prstGeom prst="rect">
            <a:avLst/>
          </a:prstGeom>
          <a:noFill/>
          <a:ln/>
        </p:spPr>
        <p:txBody>
          <a:bodyPr wrap="square" lIns="0" tIns="0" rIns="0" bIns="0" rtlCol="0" anchor="t"/>
          <a:lstStyle/>
          <a:p>
            <a:pPr marL="0" indent="0" algn="l">
              <a:lnSpc>
                <a:spcPts val="2850"/>
              </a:lnSpc>
              <a:buNone/>
            </a:pPr>
            <a:r>
              <a:rPr lang="en-US" sz="1800" dirty="0">
                <a:solidFill>
                  <a:srgbClr val="E2E6E9"/>
                </a:solidFill>
                <a:latin typeface="Merriweather" pitchFamily="34" charset="0"/>
                <a:ea typeface="Merriweather" pitchFamily="34" charset="-122"/>
                <a:cs typeface="Merriweather" pitchFamily="34" charset="-120"/>
              </a:rPr>
              <a:t>Connect to various database systems</a:t>
            </a:r>
            <a:endParaRPr lang="en-US" sz="1800" dirty="0"/>
          </a:p>
        </p:txBody>
      </p:sp>
      <mc:AlternateContent xmlns:mc="http://schemas.openxmlformats.org/markup-compatibility/2006">
        <mc:Choice xmlns:p14="http://schemas.microsoft.com/office/powerpoint/2010/main" Requires="p14">
          <p:contentPart p14:bwMode="auto" r:id="rId8">
            <p14:nvContentPartPr>
              <p14:cNvPr id="17" name="Ink 16">
                <a:extLst>
                  <a:ext uri="{FF2B5EF4-FFF2-40B4-BE49-F238E27FC236}">
                    <a16:creationId xmlns:a16="http://schemas.microsoft.com/office/drawing/2014/main" id="{AACB7E04-9BE3-A66A-0AC9-6330039103A5}"/>
                  </a:ext>
                </a:extLst>
              </p14:cNvPr>
              <p14:cNvContentPartPr/>
              <p14:nvPr/>
            </p14:nvContentPartPr>
            <p14:xfrm>
              <a:off x="12848486" y="7781983"/>
              <a:ext cx="1686600" cy="263160"/>
            </p14:xfrm>
          </p:contentPart>
        </mc:Choice>
        <mc:Fallback>
          <p:pic>
            <p:nvPicPr>
              <p:cNvPr id="17" name="Ink 16">
                <a:extLst>
                  <a:ext uri="{FF2B5EF4-FFF2-40B4-BE49-F238E27FC236}">
                    <a16:creationId xmlns:a16="http://schemas.microsoft.com/office/drawing/2014/main" id="{AACB7E04-9BE3-A66A-0AC9-6330039103A5}"/>
                  </a:ext>
                </a:extLst>
              </p:cNvPr>
              <p:cNvPicPr/>
              <p:nvPr/>
            </p:nvPicPr>
            <p:blipFill>
              <a:blip r:embed="rId9"/>
              <a:stretch>
                <a:fillRect/>
              </a:stretch>
            </p:blipFill>
            <p:spPr>
              <a:xfrm>
                <a:off x="12794846" y="7673983"/>
                <a:ext cx="1794240" cy="47880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2061</TotalTime>
  <Words>885</Words>
  <Application>Microsoft Office PowerPoint</Application>
  <PresentationFormat>Custom</PresentationFormat>
  <Paragraphs>103</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Merriweather</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Prajwal  Narayanaswamy</cp:lastModifiedBy>
  <cp:revision>4</cp:revision>
  <dcterms:created xsi:type="dcterms:W3CDTF">2024-12-10T17:52:20Z</dcterms:created>
  <dcterms:modified xsi:type="dcterms:W3CDTF">2024-12-12T04:17:49Z</dcterms:modified>
</cp:coreProperties>
</file>